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1"/>
  </p:notesMasterIdLst>
  <p:handoutMasterIdLst>
    <p:handoutMasterId r:id="rId42"/>
  </p:handoutMasterIdLst>
  <p:sldIdLst>
    <p:sldId id="256" r:id="rId2"/>
    <p:sldId id="317" r:id="rId3"/>
    <p:sldId id="380" r:id="rId4"/>
    <p:sldId id="384" r:id="rId5"/>
    <p:sldId id="318" r:id="rId6"/>
    <p:sldId id="386" r:id="rId7"/>
    <p:sldId id="323" r:id="rId8"/>
    <p:sldId id="322" r:id="rId9"/>
    <p:sldId id="324" r:id="rId10"/>
    <p:sldId id="325" r:id="rId11"/>
    <p:sldId id="385" r:id="rId12"/>
    <p:sldId id="328" r:id="rId13"/>
    <p:sldId id="329" r:id="rId14"/>
    <p:sldId id="330" r:id="rId15"/>
    <p:sldId id="331" r:id="rId16"/>
    <p:sldId id="332" r:id="rId17"/>
    <p:sldId id="333" r:id="rId18"/>
    <p:sldId id="371" r:id="rId19"/>
    <p:sldId id="334" r:id="rId20"/>
    <p:sldId id="381" r:id="rId21"/>
    <p:sldId id="355" r:id="rId22"/>
    <p:sldId id="344" r:id="rId23"/>
    <p:sldId id="376" r:id="rId24"/>
    <p:sldId id="346" r:id="rId25"/>
    <p:sldId id="387" r:id="rId26"/>
    <p:sldId id="379" r:id="rId27"/>
    <p:sldId id="388" r:id="rId28"/>
    <p:sldId id="337" r:id="rId29"/>
    <p:sldId id="338" r:id="rId30"/>
    <p:sldId id="336" r:id="rId31"/>
    <p:sldId id="341" r:id="rId32"/>
    <p:sldId id="389" r:id="rId33"/>
    <p:sldId id="351" r:id="rId34"/>
    <p:sldId id="383" r:id="rId35"/>
    <p:sldId id="390" r:id="rId36"/>
    <p:sldId id="339" r:id="rId37"/>
    <p:sldId id="340" r:id="rId38"/>
    <p:sldId id="309" r:id="rId39"/>
    <p:sldId id="349"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CCFF"/>
    <a:srgbClr val="CCFFFF"/>
    <a:srgbClr val="746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60534" autoAdjust="0"/>
  </p:normalViewPr>
  <p:slideViewPr>
    <p:cSldViewPr>
      <p:cViewPr varScale="1">
        <p:scale>
          <a:sx n="72" d="100"/>
          <a:sy n="72" d="100"/>
        </p:scale>
        <p:origin x="238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9" d="100"/>
          <a:sy n="99" d="100"/>
        </p:scale>
        <p:origin x="-3512"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810" cy="479733"/>
          </a:xfrm>
          <a:prstGeom prst="rect">
            <a:avLst/>
          </a:prstGeom>
        </p:spPr>
        <p:txBody>
          <a:bodyPr vert="horz" lIns="94696" tIns="47348" rIns="94696" bIns="47348" rtlCol="0"/>
          <a:lstStyle>
            <a:lvl1pPr algn="l">
              <a:defRPr sz="1200"/>
            </a:lvl1pPr>
          </a:lstStyle>
          <a:p>
            <a:endParaRPr lang="en-US" dirty="0"/>
          </a:p>
        </p:txBody>
      </p:sp>
      <p:sp>
        <p:nvSpPr>
          <p:cNvPr id="3" name="Date Placeholder 2"/>
          <p:cNvSpPr>
            <a:spLocks noGrp="1"/>
          </p:cNvSpPr>
          <p:nvPr>
            <p:ph type="dt" sz="quarter" idx="1"/>
          </p:nvPr>
        </p:nvSpPr>
        <p:spPr>
          <a:xfrm>
            <a:off x="4143737" y="3"/>
            <a:ext cx="3169810" cy="479733"/>
          </a:xfrm>
          <a:prstGeom prst="rect">
            <a:avLst/>
          </a:prstGeom>
        </p:spPr>
        <p:txBody>
          <a:bodyPr vert="horz" lIns="94696" tIns="47348" rIns="94696" bIns="47348" rtlCol="0"/>
          <a:lstStyle>
            <a:lvl1pPr algn="r">
              <a:defRPr sz="1200"/>
            </a:lvl1pPr>
          </a:lstStyle>
          <a:p>
            <a:fld id="{A4E79B05-0A94-47D1-9481-4F8AF09274B1}" type="datetimeFigureOut">
              <a:rPr lang="en-US" smtClean="0"/>
              <a:t>2/21/2019</a:t>
            </a:fld>
            <a:endParaRPr lang="en-US" dirty="0"/>
          </a:p>
        </p:txBody>
      </p:sp>
      <p:sp>
        <p:nvSpPr>
          <p:cNvPr id="4" name="Footer Placeholder 3"/>
          <p:cNvSpPr>
            <a:spLocks noGrp="1"/>
          </p:cNvSpPr>
          <p:nvPr>
            <p:ph type="ftr" sz="quarter" idx="2"/>
          </p:nvPr>
        </p:nvSpPr>
        <p:spPr>
          <a:xfrm>
            <a:off x="1" y="9119834"/>
            <a:ext cx="3169810" cy="479733"/>
          </a:xfrm>
          <a:prstGeom prst="rect">
            <a:avLst/>
          </a:prstGeom>
        </p:spPr>
        <p:txBody>
          <a:bodyPr vert="horz" lIns="94696" tIns="47348" rIns="94696" bIns="473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737" y="9119834"/>
            <a:ext cx="3169810" cy="479733"/>
          </a:xfrm>
          <a:prstGeom prst="rect">
            <a:avLst/>
          </a:prstGeom>
        </p:spPr>
        <p:txBody>
          <a:bodyPr vert="horz" lIns="94696" tIns="47348" rIns="94696" bIns="47348" rtlCol="0" anchor="b"/>
          <a:lstStyle>
            <a:lvl1pPr algn="r">
              <a:defRPr sz="1200"/>
            </a:lvl1pPr>
          </a:lstStyle>
          <a:p>
            <a:fld id="{0E851FFB-3951-4F46-B338-7406B8BAC7E3}" type="slidenum">
              <a:rPr lang="en-US" smtClean="0"/>
              <a:t>‹#›</a:t>
            </a:fld>
            <a:endParaRPr lang="en-US" dirty="0"/>
          </a:p>
        </p:txBody>
      </p:sp>
    </p:spTree>
    <p:extLst>
      <p:ext uri="{BB962C8B-B14F-4D97-AF65-F5344CB8AC3E}">
        <p14:creationId xmlns:p14="http://schemas.microsoft.com/office/powerpoint/2010/main" val="2977258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5" y="7"/>
            <a:ext cx="3169920" cy="480060"/>
          </a:xfrm>
          <a:prstGeom prst="rect">
            <a:avLst/>
          </a:prstGeom>
          <a:noFill/>
          <a:ln w="9525">
            <a:noFill/>
            <a:miter lim="800000"/>
            <a:headEnd/>
            <a:tailEnd/>
          </a:ln>
          <a:effectLst/>
        </p:spPr>
        <p:txBody>
          <a:bodyPr vert="horz" wrap="square" lIns="96647" tIns="48323" rIns="96647" bIns="48323" numCol="1" anchor="t" anchorCtr="0" compatLnSpc="1">
            <a:prstTxWarp prst="textNoShape">
              <a:avLst/>
            </a:prstTxWarp>
          </a:bodyPr>
          <a:lstStyle>
            <a:lvl1pPr>
              <a:defRPr sz="1200">
                <a:latin typeface="Tahoma" pitchFamily="34" charset="0"/>
              </a:defRPr>
            </a:lvl1pPr>
          </a:lstStyle>
          <a:p>
            <a:endParaRPr lang="en-US" dirty="0"/>
          </a:p>
        </p:txBody>
      </p:sp>
      <p:sp>
        <p:nvSpPr>
          <p:cNvPr id="31747" name="Rectangle 3"/>
          <p:cNvSpPr>
            <a:spLocks noGrp="1" noChangeArrowheads="1"/>
          </p:cNvSpPr>
          <p:nvPr>
            <p:ph type="dt" idx="1"/>
          </p:nvPr>
        </p:nvSpPr>
        <p:spPr bwMode="auto">
          <a:xfrm>
            <a:off x="4145285" y="7"/>
            <a:ext cx="3169920" cy="480060"/>
          </a:xfrm>
          <a:prstGeom prst="rect">
            <a:avLst/>
          </a:prstGeom>
          <a:noFill/>
          <a:ln w="9525">
            <a:noFill/>
            <a:miter lim="800000"/>
            <a:headEnd/>
            <a:tailEnd/>
          </a:ln>
          <a:effectLst/>
        </p:spPr>
        <p:txBody>
          <a:bodyPr vert="horz" wrap="square" lIns="96647" tIns="48323" rIns="96647" bIns="48323" numCol="1" anchor="t" anchorCtr="0" compatLnSpc="1">
            <a:prstTxWarp prst="textNoShape">
              <a:avLst/>
            </a:prstTxWarp>
          </a:bodyPr>
          <a:lstStyle>
            <a:lvl1pPr algn="r">
              <a:defRPr sz="1200">
                <a:latin typeface="Tahoma" pitchFamily="34" charset="0"/>
              </a:defRPr>
            </a:lvl1pPr>
          </a:lstStyle>
          <a:p>
            <a:endParaRPr lang="en-US" dirty="0"/>
          </a:p>
        </p:txBody>
      </p:sp>
      <p:sp>
        <p:nvSpPr>
          <p:cNvPr id="317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1750" name="Rectangle 6"/>
          <p:cNvSpPr>
            <a:spLocks noGrp="1" noChangeArrowheads="1"/>
          </p:cNvSpPr>
          <p:nvPr>
            <p:ph type="ftr" sz="quarter" idx="4"/>
          </p:nvPr>
        </p:nvSpPr>
        <p:spPr bwMode="auto">
          <a:xfrm>
            <a:off x="5" y="9121147"/>
            <a:ext cx="3169920" cy="480060"/>
          </a:xfrm>
          <a:prstGeom prst="rect">
            <a:avLst/>
          </a:prstGeom>
          <a:noFill/>
          <a:ln w="9525">
            <a:noFill/>
            <a:miter lim="800000"/>
            <a:headEnd/>
            <a:tailEnd/>
          </a:ln>
          <a:effectLst/>
        </p:spPr>
        <p:txBody>
          <a:bodyPr vert="horz" wrap="square" lIns="96647" tIns="48323" rIns="96647" bIns="48323" numCol="1" anchor="b" anchorCtr="0" compatLnSpc="1">
            <a:prstTxWarp prst="textNoShape">
              <a:avLst/>
            </a:prstTxWarp>
          </a:bodyPr>
          <a:lstStyle>
            <a:lvl1pPr>
              <a:defRPr sz="1200">
                <a:latin typeface="Tahoma" pitchFamily="34" charset="0"/>
              </a:defRPr>
            </a:lvl1pPr>
          </a:lstStyle>
          <a:p>
            <a:endParaRPr lang="en-US" dirty="0"/>
          </a:p>
        </p:txBody>
      </p:sp>
      <p:sp>
        <p:nvSpPr>
          <p:cNvPr id="31751" name="Rectangle 7"/>
          <p:cNvSpPr>
            <a:spLocks noGrp="1" noChangeArrowheads="1"/>
          </p:cNvSpPr>
          <p:nvPr>
            <p:ph type="sldNum" sz="quarter" idx="5"/>
          </p:nvPr>
        </p:nvSpPr>
        <p:spPr bwMode="auto">
          <a:xfrm>
            <a:off x="4145285" y="9121147"/>
            <a:ext cx="3169920" cy="480060"/>
          </a:xfrm>
          <a:prstGeom prst="rect">
            <a:avLst/>
          </a:prstGeom>
          <a:noFill/>
          <a:ln w="9525">
            <a:noFill/>
            <a:miter lim="800000"/>
            <a:headEnd/>
            <a:tailEnd/>
          </a:ln>
          <a:effectLst/>
        </p:spPr>
        <p:txBody>
          <a:bodyPr vert="horz" wrap="square" lIns="96647" tIns="48323" rIns="96647" bIns="48323" numCol="1" anchor="b" anchorCtr="0" compatLnSpc="1">
            <a:prstTxWarp prst="textNoShape">
              <a:avLst/>
            </a:prstTxWarp>
          </a:bodyPr>
          <a:lstStyle>
            <a:lvl1pPr algn="r">
              <a:defRPr sz="1200">
                <a:latin typeface="Tahoma" pitchFamily="34" charset="0"/>
              </a:defRPr>
            </a:lvl1pPr>
          </a:lstStyle>
          <a:p>
            <a:fld id="{A046E965-DA6E-4C5E-88E3-B52E257FCC82}" type="slidenum">
              <a:rPr lang="en-US"/>
              <a:pPr/>
              <a:t>‹#›</a:t>
            </a:fld>
            <a:endParaRPr lang="en-US" dirty="0"/>
          </a:p>
        </p:txBody>
      </p:sp>
      <p:sp>
        <p:nvSpPr>
          <p:cNvPr id="2" name="Notes Placeholder 1"/>
          <p:cNvSpPr>
            <a:spLocks noGrp="1"/>
          </p:cNvSpPr>
          <p:nvPr>
            <p:ph type="body" sz="quarter" idx="3"/>
          </p:nvPr>
        </p:nvSpPr>
        <p:spPr>
          <a:xfrm>
            <a:off x="730864" y="4559920"/>
            <a:ext cx="5853483" cy="4320867"/>
          </a:xfrm>
          <a:prstGeom prst="rect">
            <a:avLst/>
          </a:prstGeom>
        </p:spPr>
        <p:txBody>
          <a:bodyPr vert="horz" lIns="94696" tIns="47348" rIns="94696" bIns="473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02567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A3D22-AEA8-4BDF-8467-941D9B33098C}" type="slidenum">
              <a:rPr lang="en-US"/>
              <a:pPr/>
              <a:t>1</a:t>
            </a:fld>
            <a:endParaRPr lang="en-US" dirty="0"/>
          </a:p>
        </p:txBody>
      </p:sp>
      <p:sp>
        <p:nvSpPr>
          <p:cNvPr id="32770" name="Rectangle 2"/>
          <p:cNvSpPr>
            <a:spLocks noGrp="1" noRot="1" noChangeAspect="1" noChangeArrowheads="1" noTextEdit="1"/>
          </p:cNvSpPr>
          <p:nvPr>
            <p:ph type="sldImg"/>
          </p:nvPr>
        </p:nvSpPr>
        <p:spPr>
          <a:xfrm>
            <a:off x="1257300" y="720725"/>
            <a:ext cx="4800600" cy="3600450"/>
          </a:xfrm>
          <a:ln/>
        </p:spPr>
      </p:sp>
      <p:sp>
        <p:nvSpPr>
          <p:cNvPr id="32771" name="Rectangle 3"/>
          <p:cNvSpPr>
            <a:spLocks noGrp="1" noChangeArrowheads="1"/>
          </p:cNvSpPr>
          <p:nvPr>
            <p:ph type="body" idx="1"/>
          </p:nvPr>
        </p:nvSpPr>
        <p:spPr>
          <a:xfrm>
            <a:off x="975365" y="4560577"/>
            <a:ext cx="5364480" cy="4320540"/>
          </a:xfrm>
          <a:prstGeom prst="rect">
            <a:avLst/>
          </a:prstGeom>
        </p:spPr>
        <p:txBody>
          <a:bodyPr/>
          <a:lstStyle/>
          <a:p>
            <a:br>
              <a:rPr lang="en-US" baseline="0" dirty="0"/>
            </a:br>
            <a:r>
              <a:rPr lang="en-US" baseline="0" dirty="0"/>
              <a:t>		</a:t>
            </a:r>
            <a:r>
              <a:rPr 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dirty="0"/>
              <a:t>Speaker Notes:</a:t>
            </a:r>
          </a:p>
          <a:p>
            <a:pPr marL="473479" lvl="1" defTabSz="946960">
              <a:defRPr/>
            </a:pPr>
            <a:r>
              <a:rPr lang="en-US" dirty="0"/>
              <a:t>If you, as an employee, come to work ill, you put those who consume the food you’ve prepared and/or served at risk of becoming ill as well.  </a:t>
            </a:r>
          </a:p>
          <a:p>
            <a:pPr marL="473479" lvl="1" defTabSz="946960">
              <a:defRPr/>
            </a:pPr>
            <a:endParaRPr lang="en-US" dirty="0"/>
          </a:p>
          <a:p>
            <a:pPr marL="473479" lvl="1" defTabSz="946960">
              <a:defRPr/>
            </a:pPr>
            <a:r>
              <a:rPr lang="en-US" dirty="0"/>
              <a:t>1) To help avoid this, you cannot work when you are ill with certain symptoms or specific illnesses and are required to report to management before working when:</a:t>
            </a:r>
          </a:p>
          <a:p>
            <a:pPr marL="473479" lvl="1" defTabSz="946960">
              <a:defRPr/>
            </a:pPr>
            <a:r>
              <a:rPr lang="en-US" dirty="0"/>
              <a:t>	a. You experience these symptoms,</a:t>
            </a:r>
          </a:p>
          <a:p>
            <a:pPr marL="473479" lvl="1" defTabSz="946960">
              <a:defRPr/>
            </a:pPr>
            <a:r>
              <a:rPr lang="en-US" dirty="0"/>
              <a:t>	b. Have been close to someone who has certain illnesses, or </a:t>
            </a:r>
          </a:p>
          <a:p>
            <a:pPr marL="473479" lvl="1" defTabSz="946960">
              <a:defRPr/>
            </a:pPr>
            <a:r>
              <a:rPr lang="en-US" dirty="0"/>
              <a:t>	c. You have been diagnosed with certain illnesses.</a:t>
            </a:r>
          </a:p>
          <a:p>
            <a:pPr marL="473479" lvl="1" defTabSz="946960">
              <a:defRPr/>
            </a:pPr>
            <a:endParaRPr lang="en-US" dirty="0"/>
          </a:p>
          <a:p>
            <a:pPr marL="473479" lvl="1" defTabSz="946960">
              <a:defRPr/>
            </a:pPr>
            <a:r>
              <a:rPr lang="en-US" dirty="0"/>
              <a:t>*We’ll discuss the specific symptoms and illnesses in a moment.</a:t>
            </a:r>
          </a:p>
          <a:p>
            <a:pPr marL="473479" lvl="1" defTabSz="946960">
              <a:defRPr/>
            </a:pPr>
            <a:endParaRPr lang="en-US" dirty="0"/>
          </a:p>
          <a:p>
            <a:pPr marL="473479" lvl="1" defTabSz="946960">
              <a:defRPr/>
            </a:pPr>
            <a:r>
              <a:rPr lang="en-US" dirty="0"/>
              <a:t>2) Just as you are required to report certain symptoms and illnesses to management, management is also required to exclude you from work or restrict your activities until you meet requirements to return to work or full duties.</a:t>
            </a:r>
          </a:p>
          <a:p>
            <a:pPr marL="473479" lvl="1" defTabSz="946960">
              <a:defRPr/>
            </a:pPr>
            <a:r>
              <a:rPr lang="en-US" dirty="0"/>
              <a:t>	a. Exclusion means you cannot work in the food facility until cleared to do so (see helpful hints below for guidance).</a:t>
            </a:r>
          </a:p>
          <a:p>
            <a:pPr marL="473479" lvl="1" defTabSz="946960">
              <a:defRPr/>
            </a:pPr>
            <a:r>
              <a:rPr lang="en-US" dirty="0"/>
              <a:t>	b. Restriction means you can still work in the food facility, but cannot do certain tasks associated with food employee duties (see helpful hints below for guidance).</a:t>
            </a:r>
          </a:p>
          <a:p>
            <a:pPr marL="473479" lvl="1" defTabSz="946960">
              <a:defRPr/>
            </a:pPr>
            <a:r>
              <a:rPr lang="en-US" dirty="0"/>
              <a:t>	c. The specific requirements are pretty detailed, so we’re not going to discuss them here; but they can be found in the Sections of the NM Food Regulations.</a:t>
            </a:r>
          </a:p>
          <a:p>
            <a:pPr marL="473479" lvl="1" defTabSz="946960">
              <a:defRPr/>
            </a:pPr>
            <a:endParaRPr lang="en-US" dirty="0"/>
          </a:p>
          <a:p>
            <a:pPr marL="473479" lvl="1" defTabSz="946960">
              <a:defRPr/>
            </a:pPr>
            <a:r>
              <a:rPr lang="en-US" dirty="0"/>
              <a:t>3) There are also certain medical conditions or other causes that can cause the same symptoms, but would still allow you to work with food.  If this is the case, a note from your Dr. should be provided so that you can continue to work.</a:t>
            </a:r>
          </a:p>
          <a:p>
            <a:pPr marL="473479" lvl="1" defTabSz="946960">
              <a:defRPr/>
            </a:pPr>
            <a:endParaRPr lang="en-US" dirty="0"/>
          </a:p>
          <a:p>
            <a:pPr marL="473479" lvl="1" defTabSz="946960">
              <a:defRPr/>
            </a:pPr>
            <a:r>
              <a:rPr lang="en-US" u="sng" dirty="0"/>
              <a:t>Helpful Hints: </a:t>
            </a:r>
          </a:p>
          <a:p>
            <a:pPr marL="473479" lvl="1" defTabSz="946960">
              <a:defRPr/>
            </a:pPr>
            <a:r>
              <a:rPr lang="en-US" dirty="0"/>
              <a:t>The following regulation citations will provide you, as the owner or manager, the guidance necessary to handle employee illnesses.  </a:t>
            </a:r>
          </a:p>
          <a:p>
            <a:pPr marL="473479" lvl="1" defTabSz="946960">
              <a:defRPr/>
            </a:pPr>
            <a:endParaRPr lang="en-US" dirty="0"/>
          </a:p>
          <a:p>
            <a:pPr marL="473479" lvl="1" defTabSz="946960">
              <a:defRPr/>
            </a:pPr>
            <a:r>
              <a:rPr lang="en-US" dirty="0"/>
              <a:t>NMED suggests using the current Retail and Manufactured Food Field Guide, which can be found here: https://www.env.nm.gov/foodprogram/regulations-home/</a:t>
            </a:r>
          </a:p>
          <a:p>
            <a:pPr marL="473479" lvl="1" defTabSz="946960">
              <a:defRPr/>
            </a:pPr>
            <a:endParaRPr lang="en-US" dirty="0"/>
          </a:p>
          <a:p>
            <a:pPr marL="473479" lvl="1" defTabSz="946960">
              <a:defRPr/>
            </a:pPr>
            <a:r>
              <a:rPr lang="en-US" dirty="0"/>
              <a:t>Symptoms and Illnesses: 2-201.11</a:t>
            </a:r>
          </a:p>
          <a:p>
            <a:pPr marL="473479" lvl="1" defTabSz="946960">
              <a:defRPr/>
            </a:pPr>
            <a:r>
              <a:rPr lang="en-US" dirty="0"/>
              <a:t>Excluding and restricting employees due to illness: 2-201.12</a:t>
            </a:r>
          </a:p>
          <a:p>
            <a:pPr marL="473479" lvl="1" defTabSz="946960">
              <a:defRPr/>
            </a:pPr>
            <a:r>
              <a:rPr lang="en-US" dirty="0"/>
              <a:t>Removal or adjusting exclusions or restrictions: 2-201.13 </a:t>
            </a:r>
          </a:p>
          <a:p>
            <a:pPr marL="473479" lvl="1" defTabSz="946960">
              <a:defRPr/>
            </a:pPr>
            <a:endParaRPr lang="en-US" dirty="0">
              <a:highlight>
                <a:srgbClr val="FFFF00"/>
              </a:highlight>
            </a:endParaRPr>
          </a:p>
          <a:p>
            <a:pPr marL="710220" lvl="1" indent="-23674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10</a:t>
            </a:fld>
            <a:endParaRPr lang="en-US" dirty="0"/>
          </a:p>
        </p:txBody>
      </p:sp>
    </p:spTree>
    <p:extLst>
      <p:ext uri="{BB962C8B-B14F-4D97-AF65-F5344CB8AC3E}">
        <p14:creationId xmlns:p14="http://schemas.microsoft.com/office/powerpoint/2010/main" val="2424531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dirty="0"/>
              <a:t>Speaker Notes:</a:t>
            </a:r>
          </a:p>
          <a:p>
            <a:pPr marL="473479" lvl="1"/>
            <a:r>
              <a:rPr lang="en-US" sz="1000" dirty="0"/>
              <a:t>As stated on the previous slide, there are certain symptoms that you must report as an employee who works with food.  These are the specific symptoms we were referring to.</a:t>
            </a:r>
          </a:p>
          <a:p>
            <a:pPr marL="473479" lvl="1"/>
            <a:endParaRPr lang="en-US" sz="1000" dirty="0"/>
          </a:p>
          <a:p>
            <a:pPr marL="473479" lvl="1"/>
            <a:r>
              <a:rPr lang="en-US" sz="1000" dirty="0"/>
              <a:t>Remember, it is your responsibility to report to the manager if you’re experiencing any of these symptoms…regardless of the reason for the symptoms.</a:t>
            </a:r>
          </a:p>
          <a:p>
            <a:pPr marL="473479" lvl="1"/>
            <a:endParaRPr lang="en-US" sz="1000" dirty="0"/>
          </a:p>
          <a:p>
            <a:pPr marL="473479" lvl="1"/>
            <a:r>
              <a:rPr lang="en-US" sz="1000" dirty="0"/>
              <a:t>Depending upon the symptoms and timing of the symptoms, your manager will have to exclude you from work, or restrict you from certain duties.  Again, this is very detailed, so we’re not going to cover it today.</a:t>
            </a:r>
          </a:p>
          <a:p>
            <a:pPr marL="473479" lvl="1"/>
            <a:endParaRPr lang="en-US" sz="1000" dirty="0"/>
          </a:p>
          <a:p>
            <a:pPr marL="473479" lvl="1"/>
            <a:r>
              <a:rPr lang="en-US" sz="1000" dirty="0"/>
              <a:t>Read 1-4. Elaborate if you wish.</a:t>
            </a:r>
          </a:p>
          <a:p>
            <a:pPr marL="473479" lvl="1"/>
            <a:endParaRPr lang="en-US" sz="1000" dirty="0"/>
          </a:p>
          <a:p>
            <a:pPr marL="473479" lvl="1"/>
            <a:r>
              <a:rPr lang="en-US" sz="1000" dirty="0"/>
              <a:t>Read 5. If you have lesions with pus or infected wounds that are open or draining, there are certain things that can be done so that you can keep working.  These include:</a:t>
            </a:r>
          </a:p>
          <a:p>
            <a:pPr marL="473479" lvl="1"/>
            <a:r>
              <a:rPr lang="en-US" sz="1000" dirty="0"/>
              <a:t>	a. If it is on your hands or wrists: you can cover it with a waterproof/leakproof cover (such as a finger cot) and a single-use glove over it</a:t>
            </a:r>
          </a:p>
          <a:p>
            <a:pPr marL="473479" lvl="1"/>
            <a:r>
              <a:rPr lang="en-US" sz="1000" dirty="0"/>
              <a:t>	b. If it is on exposed portions of your arms: you can cover it with a waterproof/leakproof cover (such as a waterproof bandage)</a:t>
            </a:r>
          </a:p>
          <a:p>
            <a:pPr marL="473479" lvl="1"/>
            <a:r>
              <a:rPr lang="en-US" sz="1000" dirty="0"/>
              <a:t>	c. On other parts of your body: you can cover it with a durable, tight-fitting bandage</a:t>
            </a:r>
          </a:p>
          <a:p>
            <a:pPr marL="473479" lvl="1"/>
            <a:endParaRPr lang="en-US" sz="1000" dirty="0"/>
          </a:p>
          <a:p>
            <a:pPr marL="473479" lvl="1"/>
            <a:r>
              <a:rPr lang="en-US" sz="1000" u="sng" dirty="0"/>
              <a:t>Helpful Hints:</a:t>
            </a:r>
            <a:endParaRPr lang="en-US" sz="1000" dirty="0"/>
          </a:p>
          <a:p>
            <a:pPr marL="473479" lvl="1"/>
            <a:r>
              <a:rPr lang="en-US" sz="1000" dirty="0"/>
              <a:t>Employees may not want to report illness and/or symptoms to managers for fear of lost hours and wages. However, it is critical that employees experiencing these symptoms, or the illnesses (including exposure) on the next slide are restricted or excluded as outlined in the NM Food Regulations.</a:t>
            </a:r>
          </a:p>
          <a:p>
            <a:pPr marL="473479" lvl="1"/>
            <a:endParaRPr lang="en-US" sz="1000" dirty="0"/>
          </a:p>
          <a:p>
            <a:pPr marL="473479" lvl="1"/>
            <a:endParaRPr lang="en-US" sz="1000" u="sng"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11</a:t>
            </a:fld>
            <a:endParaRPr lang="en-US" dirty="0"/>
          </a:p>
        </p:txBody>
      </p:sp>
    </p:spTree>
    <p:extLst>
      <p:ext uri="{BB962C8B-B14F-4D97-AF65-F5344CB8AC3E}">
        <p14:creationId xmlns:p14="http://schemas.microsoft.com/office/powerpoint/2010/main" val="365474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If you, as a food employee, have been told by a doctor that you have one of the listed illnesses, you must be excluded from work until certain requirements are met to return.</a:t>
            </a:r>
          </a:p>
          <a:p>
            <a:pPr marL="473479" lvl="1"/>
            <a:endParaRPr lang="en-US" u="none" baseline="0" dirty="0"/>
          </a:p>
          <a:p>
            <a:pPr marL="473479" lvl="1"/>
            <a:r>
              <a:rPr lang="en-US" u="none" baseline="0" dirty="0"/>
              <a:t>We are not going to go over the requirements to return today because they are very detailed, but if this situation ever comes up, we will be following the requirements for exclusion and removal of exclusion in the NM Food Regulations.</a:t>
            </a:r>
          </a:p>
          <a:p>
            <a:pPr marL="473479" lvl="1"/>
            <a:endParaRPr lang="en-US" u="none" baseline="0" dirty="0"/>
          </a:p>
          <a:p>
            <a:pPr marL="473479" lvl="1"/>
            <a:r>
              <a:rPr lang="en-US" u="none" baseline="0" dirty="0"/>
              <a:t>The important thing to remember is that if you have a symptom or illness or have been exposed to one of the illnesses we discussed – you must report it to your manager.</a:t>
            </a:r>
          </a:p>
          <a:p>
            <a:pPr marL="473479" lvl="1"/>
            <a:endParaRPr lang="en-US" u="none" baseline="0" dirty="0"/>
          </a:p>
          <a:p>
            <a:pPr marL="473479" lvl="1"/>
            <a:r>
              <a:rPr lang="en-US" u="none" baseline="0" dirty="0"/>
              <a:t>Helpful Hints:</a:t>
            </a:r>
          </a:p>
          <a:p>
            <a:pPr marL="473479" lvl="1" defTabSz="946960">
              <a:defRPr/>
            </a:pPr>
            <a:r>
              <a:rPr lang="en-US" dirty="0"/>
              <a:t>Symptoms and Illnesses: 2-201.11</a:t>
            </a:r>
          </a:p>
          <a:p>
            <a:pPr marL="473479" lvl="1" defTabSz="946960">
              <a:defRPr/>
            </a:pPr>
            <a:r>
              <a:rPr lang="en-US" dirty="0"/>
              <a:t>Excluding and restricting employees due to illness: 2-201.12</a:t>
            </a:r>
          </a:p>
          <a:p>
            <a:pPr marL="473479" lvl="1" defTabSz="946960">
              <a:defRPr/>
            </a:pPr>
            <a:r>
              <a:rPr lang="en-US" dirty="0"/>
              <a:t>Removal or adjusting exclusions or restrictions: 2-201.13 </a:t>
            </a:r>
          </a:p>
          <a:p>
            <a:pPr marL="473479" lvl="1"/>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12</a:t>
            </a:fld>
            <a:endParaRPr lang="en-US" dirty="0"/>
          </a:p>
        </p:txBody>
      </p:sp>
    </p:spTree>
    <p:extLst>
      <p:ext uri="{BB962C8B-B14F-4D97-AF65-F5344CB8AC3E}">
        <p14:creationId xmlns:p14="http://schemas.microsoft.com/office/powerpoint/2010/main" val="4101025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lvl="1">
              <a:buClr>
                <a:schemeClr val="folHlink"/>
              </a:buClr>
              <a:buFont typeface="Wingdings" panose="05000000000000000000" pitchFamily="2" charset="2"/>
              <a:buNone/>
            </a:pPr>
            <a:r>
              <a:rPr lang="en-US" dirty="0"/>
              <a:t>Handwashing is simple, but is often not done enough or correctly.</a:t>
            </a:r>
          </a:p>
          <a:p>
            <a:pPr lvl="1">
              <a:buClr>
                <a:schemeClr val="folHlink"/>
              </a:buClr>
              <a:buFont typeface="Wingdings" panose="05000000000000000000" pitchFamily="2" charset="2"/>
              <a:buNone/>
            </a:pPr>
            <a:endParaRPr lang="en-US" dirty="0"/>
          </a:p>
          <a:p>
            <a:pPr marL="685739" lvl="1" indent="-228580">
              <a:buClr>
                <a:schemeClr val="folHlink"/>
              </a:buClr>
              <a:buFont typeface="Wingdings" panose="05000000000000000000" pitchFamily="2" charset="2"/>
              <a:buAutoNum type="arabicParenR"/>
            </a:pPr>
            <a:r>
              <a:rPr lang="en-US" dirty="0"/>
              <a:t>Read line. Handwashing is important for your health and for the health and safety of those your serving for to.  It’s not only important to wash your hands, it’s important to do it correctly when you do wash.</a:t>
            </a:r>
          </a:p>
          <a:p>
            <a:pPr marL="685739" lvl="1" indent="-228580">
              <a:buClr>
                <a:schemeClr val="folHlink"/>
              </a:buClr>
              <a:buFont typeface="Wingdings" panose="05000000000000000000" pitchFamily="2" charset="2"/>
              <a:buAutoNum type="arabicParenR"/>
            </a:pPr>
            <a:endParaRPr lang="en-US" dirty="0"/>
          </a:p>
          <a:p>
            <a:pPr marL="685739" lvl="1" indent="-228580">
              <a:buClr>
                <a:schemeClr val="folHlink"/>
              </a:buClr>
              <a:buFont typeface="Wingdings" panose="05000000000000000000" pitchFamily="2" charset="2"/>
              <a:buAutoNum type="arabicParenR"/>
            </a:pPr>
            <a:r>
              <a:rPr lang="en-US" dirty="0"/>
              <a:t>Read line. Hands are an ideal way to spread (or transfer) harmful bacteria to others through food.</a:t>
            </a:r>
          </a:p>
          <a:p>
            <a:pPr marL="685739" lvl="1" indent="-228580">
              <a:buClr>
                <a:schemeClr val="folHlink"/>
              </a:buClr>
              <a:buFont typeface="Wingdings" panose="05000000000000000000" pitchFamily="2" charset="2"/>
              <a:buAutoNum type="arabicParenR"/>
            </a:pPr>
            <a:endParaRPr lang="en-US" dirty="0"/>
          </a:p>
          <a:p>
            <a:pPr marL="685739" lvl="1" indent="-228580">
              <a:buClr>
                <a:schemeClr val="folHlink"/>
              </a:buClr>
              <a:buFont typeface="Wingdings" panose="05000000000000000000" pitchFamily="2" charset="2"/>
              <a:buAutoNum type="arabicParenR"/>
            </a:pPr>
            <a:r>
              <a:rPr lang="en-US" dirty="0"/>
              <a:t>Read line. Proper handwashing can help significantly reduce the chance of foodborne illness.</a:t>
            </a:r>
          </a:p>
          <a:p>
            <a:pPr marL="685739" lvl="1" indent="-228580">
              <a:buClr>
                <a:schemeClr val="folHlink"/>
              </a:buClr>
              <a:buFont typeface="Wingdings" panose="05000000000000000000" pitchFamily="2" charset="2"/>
              <a:buAutoNum type="arabicParenR"/>
            </a:pPr>
            <a:endParaRPr lang="en-US" dirty="0"/>
          </a:p>
          <a:p>
            <a:pPr marL="685739" lvl="1" indent="-228580">
              <a:buClr>
                <a:schemeClr val="folHlink"/>
              </a:buClr>
              <a:buFont typeface="Wingdings" panose="05000000000000000000" pitchFamily="2" charset="2"/>
              <a:buAutoNum type="arabicParenR"/>
            </a:pPr>
            <a:r>
              <a:rPr lang="en-US" dirty="0"/>
              <a:t>Read line. As mentioned a moment ago, proper handwashing includes both washing at the appropriate times and washing correctly.</a:t>
            </a:r>
          </a:p>
          <a:p>
            <a:pPr lvl="1">
              <a:buClr>
                <a:schemeClr val="folHlink"/>
              </a:buClr>
              <a:buFont typeface="Wingdings" panose="05000000000000000000" pitchFamily="2" charset="2"/>
              <a:buChar char="Ø"/>
            </a:pPr>
            <a:endParaRPr lang="en-US" dirty="0"/>
          </a:p>
          <a:p>
            <a:pPr marL="473479" lvl="1"/>
            <a:r>
              <a:rPr lang="en-US" baseline="0" dirty="0"/>
              <a:t>Let’s take a look at the proper handwashing procedure and when it’s appropriate to wash…</a:t>
            </a:r>
          </a:p>
        </p:txBody>
      </p:sp>
      <p:sp>
        <p:nvSpPr>
          <p:cNvPr id="4" name="Slide Number Placeholder 3"/>
          <p:cNvSpPr>
            <a:spLocks noGrp="1"/>
          </p:cNvSpPr>
          <p:nvPr>
            <p:ph type="sldNum" sz="quarter" idx="10"/>
          </p:nvPr>
        </p:nvSpPr>
        <p:spPr/>
        <p:txBody>
          <a:bodyPr/>
          <a:lstStyle/>
          <a:p>
            <a:fld id="{A046E965-DA6E-4C5E-88E3-B52E257FCC82}" type="slidenum">
              <a:rPr lang="en-US" smtClean="0"/>
              <a:pPr/>
              <a:t>13</a:t>
            </a:fld>
            <a:endParaRPr lang="en-US" dirty="0"/>
          </a:p>
        </p:txBody>
      </p:sp>
    </p:spTree>
    <p:extLst>
      <p:ext uri="{BB962C8B-B14F-4D97-AF65-F5344CB8AC3E}">
        <p14:creationId xmlns:p14="http://schemas.microsoft.com/office/powerpoint/2010/main" val="80302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a:r>
              <a:rPr lang="en-US" baseline="0" dirty="0"/>
              <a:t>Washing your hands properly is simple and can significantly help protect health.  Let’s take a quick look at the proper procedure:</a:t>
            </a:r>
          </a:p>
          <a:p>
            <a:pPr marL="473479" lvl="1"/>
            <a:endParaRPr lang="en-US" baseline="0" dirty="0"/>
          </a:p>
          <a:p>
            <a:pPr marL="702059" lvl="1" indent="-228580">
              <a:buFont typeface="Wingdings" panose="05000000000000000000" pitchFamily="2" charset="2"/>
              <a:buAutoNum type="arabicParenR"/>
            </a:pPr>
            <a:r>
              <a:rPr lang="en-US" baseline="0" dirty="0"/>
              <a:t>Read line.  Make sure your hands and the exposed portions of your arms are completely wet. Use warm to hot water to wash. </a:t>
            </a:r>
          </a:p>
          <a:p>
            <a:pPr marL="702059" lvl="1" indent="-228580">
              <a:buFont typeface="Wingdings" panose="05000000000000000000" pitchFamily="2" charset="2"/>
              <a:buAutoNum type="arabicParenR"/>
            </a:pPr>
            <a:endParaRPr lang="en-US" baseline="0" dirty="0"/>
          </a:p>
          <a:p>
            <a:pPr marL="702059" lvl="1" indent="-228580">
              <a:buFont typeface="Wingdings" panose="05000000000000000000" pitchFamily="2" charset="2"/>
              <a:buAutoNum type="arabicParenR"/>
            </a:pPr>
            <a:r>
              <a:rPr lang="en-US" baseline="0" dirty="0"/>
              <a:t>Read line. Most people use liquid soap, but any soap is ok.  Make sure to get plenty of soap on your hands and the exposed portions of your arms.</a:t>
            </a:r>
          </a:p>
          <a:p>
            <a:pPr marL="702059" lvl="1" indent="-228580">
              <a:buFont typeface="Wingdings" panose="05000000000000000000" pitchFamily="2" charset="2"/>
              <a:buAutoNum type="arabicParenR"/>
            </a:pPr>
            <a:endParaRPr lang="en-US" baseline="0" dirty="0"/>
          </a:p>
          <a:p>
            <a:pPr marL="702059" lvl="1" indent="-228580">
              <a:buFont typeface="Wingdings" panose="05000000000000000000" pitchFamily="2" charset="2"/>
              <a:buAutoNum type="arabicParenR"/>
            </a:pPr>
            <a:r>
              <a:rPr lang="en-US" baseline="0" dirty="0"/>
              <a:t>Read line.  Vigorously scrub (vigorous means fast and with pressure) your hands </a:t>
            </a:r>
            <a:r>
              <a:rPr lang="en-US" dirty="0"/>
              <a:t>and the exposed portions of your arms. This is key to proper handwashing.  Scrubbing vigorously creates friction which helps cut through grease/oil and loosen contamination on your hands. Make sure to scrub your fingers, areas between your fingers, and underneath your fingernails thoroughly as well as contamination often “hides” in these areas. </a:t>
            </a:r>
            <a:r>
              <a:rPr lang="en-US" u="sng" dirty="0"/>
              <a:t>People have said that singing “Happy Birthday” twice or the “ABC’s” once will assure you’ve scrubbed long enough.</a:t>
            </a:r>
          </a:p>
          <a:p>
            <a:pPr marL="702059" lvl="1" indent="-228580">
              <a:buFont typeface="Wingdings" panose="05000000000000000000" pitchFamily="2" charset="2"/>
              <a:buAutoNum type="arabicParenR"/>
            </a:pPr>
            <a:endParaRPr lang="en-US" dirty="0"/>
          </a:p>
          <a:p>
            <a:pPr marL="702059" lvl="1" indent="-228580">
              <a:buFont typeface="Wingdings" panose="05000000000000000000" pitchFamily="2" charset="2"/>
              <a:buAutoNum type="arabicParenR"/>
            </a:pPr>
            <a:r>
              <a:rPr lang="en-US" dirty="0"/>
              <a:t>Read line. Make sure to remove all of the soap from your hands and the exposed portions of your arms.</a:t>
            </a:r>
          </a:p>
          <a:p>
            <a:pPr marL="702059" lvl="1" indent="-228580">
              <a:buFont typeface="Wingdings" panose="05000000000000000000" pitchFamily="2" charset="2"/>
              <a:buAutoNum type="arabicParenR"/>
            </a:pPr>
            <a:endParaRPr lang="en-US" dirty="0"/>
          </a:p>
          <a:p>
            <a:pPr marL="702059" lvl="1" indent="-228580">
              <a:buFont typeface="Wingdings" panose="05000000000000000000" pitchFamily="2" charset="2"/>
              <a:buAutoNum type="arabicParenR"/>
            </a:pPr>
            <a:r>
              <a:rPr lang="en-US" dirty="0"/>
              <a:t>Read line. Most often people use single-use paper towels, which is acceptable.  If you utilize heated-air devices: In addition to single-use paper towels, we’re also allowed to use heated-air drying devices.</a:t>
            </a:r>
          </a:p>
          <a:p>
            <a:pPr marL="702059" lvl="1" indent="-228580">
              <a:buFont typeface="Wingdings" panose="05000000000000000000" pitchFamily="2" charset="2"/>
              <a:buAutoNum type="arabicParenR"/>
            </a:pPr>
            <a:endParaRPr lang="en-US" dirty="0"/>
          </a:p>
          <a:p>
            <a:pPr marL="473479" lvl="1"/>
            <a:r>
              <a:rPr lang="en-US" u="sng" dirty="0"/>
              <a:t>Helpful Hints: </a:t>
            </a:r>
            <a:endParaRPr lang="en-US" u="sng" baseline="0" dirty="0"/>
          </a:p>
          <a:p>
            <a:pPr marL="473479" lvl="1"/>
            <a:r>
              <a:rPr lang="en-US" baseline="0" dirty="0"/>
              <a:t>People often ask “Can I use hand sanitizer instead of washing my hands?”.  The answer is “No”.  Hand sanitizer can be used </a:t>
            </a:r>
            <a:r>
              <a:rPr lang="en-US" u="sng" baseline="0" dirty="0"/>
              <a:t>afte</a:t>
            </a:r>
            <a:r>
              <a:rPr lang="en-US" baseline="0" dirty="0"/>
              <a:t>r properly washing your hands, but </a:t>
            </a:r>
            <a:r>
              <a:rPr lang="en-US" u="sng" baseline="0" dirty="0"/>
              <a:t>not</a:t>
            </a:r>
            <a:r>
              <a:rPr lang="en-US" baseline="0" dirty="0"/>
              <a:t> in place of properly washing your hands.</a:t>
            </a:r>
          </a:p>
          <a:p>
            <a:pPr marL="473479" lvl="1"/>
            <a:endParaRPr lang="en-US" baseline="0" dirty="0"/>
          </a:p>
          <a:p>
            <a:pPr marL="710220" lvl="1" indent="-236740">
              <a:buFont typeface="Arial" panose="020B0604020202020204" pitchFamily="34" charset="0"/>
              <a:buChar char="•"/>
            </a:pPr>
            <a:endParaRPr lang="en-US" baseline="0" dirty="0"/>
          </a:p>
          <a:p>
            <a:pPr marL="710220" lvl="1" indent="-236740">
              <a:buFont typeface="Arial" panose="020B0604020202020204" pitchFamily="34" charset="0"/>
              <a:buChar char="•"/>
            </a:pPr>
            <a:endParaRPr lang="en-US" baseline="0" dirty="0"/>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14</a:t>
            </a:fld>
            <a:endParaRPr lang="en-US" dirty="0"/>
          </a:p>
        </p:txBody>
      </p:sp>
    </p:spTree>
    <p:extLst>
      <p:ext uri="{BB962C8B-B14F-4D97-AF65-F5344CB8AC3E}">
        <p14:creationId xmlns:p14="http://schemas.microsoft.com/office/powerpoint/2010/main" val="261495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There are a number of scenarios when you should wash your hands. Let’s discuss them:</a:t>
            </a:r>
          </a:p>
          <a:p>
            <a:pPr marL="473479" lvl="1"/>
            <a:endParaRPr lang="en-US" u="none" baseline="0" dirty="0"/>
          </a:p>
          <a:p>
            <a:pPr marL="702059" lvl="1" indent="-228580">
              <a:buFont typeface="+mj-lt"/>
              <a:buAutoNum type="arabicParenR"/>
            </a:pPr>
            <a:r>
              <a:rPr lang="en-US" u="none" baseline="0" dirty="0"/>
              <a:t>Read line 1. This is important to ensure you do not cross contaminate any food when you start any kind of food preparation.</a:t>
            </a:r>
          </a:p>
          <a:p>
            <a:pPr marL="702059" lvl="1" indent="-228580">
              <a:buFont typeface="+mj-lt"/>
              <a:buAutoNum type="arabicParenR"/>
            </a:pPr>
            <a:endParaRPr lang="en-US" u="none" baseline="0" dirty="0"/>
          </a:p>
          <a:p>
            <a:pPr marL="702059" lvl="1" indent="-228580">
              <a:buAutoNum type="arabicParenR"/>
            </a:pPr>
            <a:r>
              <a:rPr lang="en-US" u="none" baseline="0" dirty="0"/>
              <a:t>Read line 2. Your skin can be a carrier for germs and can contaminate your hands. Be sure to wash your hands after touching your skin! </a:t>
            </a:r>
          </a:p>
          <a:p>
            <a:pPr marL="702059" lvl="1" indent="-228580">
              <a:buAutoNum type="arabicParenR"/>
            </a:pPr>
            <a:endParaRPr lang="en-US" u="none" baseline="0" dirty="0"/>
          </a:p>
          <a:p>
            <a:pPr marL="702059" lvl="1" indent="-228580">
              <a:buAutoNum type="arabicParenR"/>
            </a:pPr>
            <a:r>
              <a:rPr lang="en-US" u="none" baseline="0" dirty="0"/>
              <a:t>Read line 3. A lot of people use the same restroom in an establishment, meaning there are a lot of germs in the restroom. You do not want to carry other people’s germs on your hands when you prepare food.</a:t>
            </a:r>
          </a:p>
          <a:p>
            <a:pPr marL="702059" lvl="1" indent="-228580">
              <a:buAutoNum type="arabicParenR"/>
            </a:pPr>
            <a:endParaRPr lang="en-US" u="none" baseline="0" dirty="0"/>
          </a:p>
          <a:p>
            <a:pPr marL="702059" lvl="1" indent="-228580">
              <a:buAutoNum type="arabicParenR"/>
            </a:pPr>
            <a:r>
              <a:rPr lang="en-US" u="none" baseline="0" dirty="0"/>
              <a:t>Read line 4. Service animals spend time in various locations, meaning they are also carriers for germs. To prevent contamination after handling a service or aquatic animal, wash your hands! </a:t>
            </a:r>
          </a:p>
          <a:p>
            <a:pPr marL="702059" lvl="1" indent="-228580">
              <a:buAutoNum type="arabicParenR"/>
            </a:pPr>
            <a:endParaRPr lang="en-US" u="none" baseline="0" dirty="0"/>
          </a:p>
          <a:p>
            <a:pPr marL="702059" lvl="1" indent="-228580">
              <a:buAutoNum type="arabicParenR"/>
            </a:pPr>
            <a:r>
              <a:rPr lang="en-US" u="none" baseline="0" dirty="0"/>
              <a:t>Read line 5. When you sneeze or cough you might use your hands to cover your mouth or nose. Wash your hands when this happens to ensure you do not contaminate food. Eating, drinking or chewing tobacco involves the use of your hands to deliver an item to your mouth. Wash your hands after these activities to ensure your hands don’t have germs.</a:t>
            </a:r>
          </a:p>
          <a:p>
            <a:pPr marL="702059" lvl="1" indent="-228580">
              <a:buAutoNum type="arabicParenR"/>
            </a:pPr>
            <a:endParaRPr lang="en-US" u="none" baseline="0" dirty="0"/>
          </a:p>
          <a:p>
            <a:pPr marL="702059" lvl="1" indent="-228580">
              <a:buAutoNum type="arabicParenR"/>
            </a:pPr>
            <a:r>
              <a:rPr lang="en-US" u="none" baseline="0" dirty="0"/>
              <a:t>Read line 6. Soiled equipment or utensils have food residue that can harbor germs. If you touch soiled equipment or utensils your hands will also carry those germs. Be sure to wash your hands.</a:t>
            </a:r>
          </a:p>
          <a:p>
            <a:pPr marL="702059" lvl="1" indent="-228580">
              <a:buAutoNum type="arabicParenR"/>
            </a:pPr>
            <a:endParaRPr lang="en-US" u="none" baseline="0" dirty="0"/>
          </a:p>
          <a:p>
            <a:pPr marL="702059" lvl="1" indent="-228580">
              <a:buAutoNum type="arabicParenR"/>
            </a:pPr>
            <a:r>
              <a:rPr lang="en-US" u="none" baseline="0" dirty="0"/>
              <a:t>Read line 7. Raw food such as poultry and meat are at risk for being carriers of bacteria that cause consumer illness. Be sure to wash your hands to prevent contaminating ready to eat foods with illness causing bacteria after you work with raw foods.</a:t>
            </a:r>
          </a:p>
          <a:p>
            <a:pPr marL="702059" lvl="1" indent="-228580">
              <a:buAutoNum type="arabicParenR"/>
            </a:pPr>
            <a:endParaRPr lang="en-US" u="none" baseline="0" dirty="0"/>
          </a:p>
          <a:p>
            <a:pPr marL="702059" lvl="1" indent="-228580">
              <a:buAutoNum type="arabicParenR"/>
            </a:pPr>
            <a:r>
              <a:rPr lang="en-US" u="none" baseline="0" dirty="0"/>
              <a:t>Read line 8. Gloves do not 100% prevent germs from contaminating food. If your hands are dirty with soiled food or you just used the restroom, germs will still be spread. Gloves can be used as an extra measure of preventing contamination, but does not replace handwashing.</a:t>
            </a:r>
          </a:p>
          <a:p>
            <a:pPr marL="702059" lvl="1" indent="-228580">
              <a:buAutoNum type="arabicParenR"/>
            </a:pPr>
            <a:endParaRPr lang="en-US" u="none" baseline="0" dirty="0"/>
          </a:p>
          <a:p>
            <a:pPr marL="702059" lvl="1" indent="-228580">
              <a:buAutoNum type="arabicParenR"/>
            </a:pPr>
            <a:r>
              <a:rPr lang="en-US" u="none" baseline="0" dirty="0"/>
              <a:t>Read line 9. This can include throwing the trash in the dumpster, handling chemicals or pesticides, or even shaking someone’s hand.  </a:t>
            </a:r>
            <a:endParaRPr lang="en-US" baseline="0" dirty="0"/>
          </a:p>
          <a:p>
            <a:pPr marL="651035" lvl="1" indent="-177555">
              <a:buFont typeface="Wingdings" panose="05000000000000000000" pitchFamily="2" charset="2"/>
              <a:buChar char="Ø"/>
            </a:pPr>
            <a:endParaRPr lang="en-US" baseline="0" dirty="0"/>
          </a:p>
          <a:p>
            <a:pPr marL="473479" lvl="1"/>
            <a:r>
              <a:rPr lang="en-US" u="sng" baseline="0" dirty="0"/>
              <a:t>Helpful Hints: </a:t>
            </a:r>
          </a:p>
          <a:p>
            <a:pPr marL="473479" lvl="1"/>
            <a:r>
              <a:rPr lang="en-US" baseline="0" dirty="0"/>
              <a:t>Remember hands are the vehicles that germs use to contaminate surfaces. Stop the free ride by washing your hands!</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15</a:t>
            </a:fld>
            <a:endParaRPr lang="en-US" dirty="0"/>
          </a:p>
        </p:txBody>
      </p:sp>
    </p:spTree>
    <p:extLst>
      <p:ext uri="{BB962C8B-B14F-4D97-AF65-F5344CB8AC3E}">
        <p14:creationId xmlns:p14="http://schemas.microsoft.com/office/powerpoint/2010/main" val="2758568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dirty="0"/>
              <a:t>Cuts, scrapes and burns are common injuries in food service establishments. Knives slip, grease splashes, accidents happen. We will cover what to do in the case of an injury.</a:t>
            </a:r>
          </a:p>
          <a:p>
            <a:pPr marL="473479" lvl="1" defTabSz="946960">
              <a:defRPr/>
            </a:pPr>
            <a:endParaRPr lang="en-US" dirty="0"/>
          </a:p>
          <a:p>
            <a:pPr marL="702059" lvl="1" indent="-228580" defTabSz="946960">
              <a:buFont typeface="+mj-lt"/>
              <a:buAutoNum type="arabicParenR"/>
              <a:defRPr/>
            </a:pPr>
            <a:r>
              <a:rPr lang="en-US" dirty="0"/>
              <a:t>Read line 1. If you bleed in a food preparation area make sure to properly clean and sanitize the entire area. Any food that may have come into contact with blood must be discarded. </a:t>
            </a:r>
          </a:p>
          <a:p>
            <a:pPr marL="702059" lvl="1" indent="-228580" defTabSz="946960">
              <a:buFont typeface="+mj-lt"/>
              <a:buAutoNum type="arabicParenR"/>
              <a:defRPr/>
            </a:pPr>
            <a:endParaRPr lang="en-US" dirty="0"/>
          </a:p>
          <a:p>
            <a:pPr marL="702059" lvl="1" indent="-228580" defTabSz="946960">
              <a:buFont typeface="+mj-lt"/>
              <a:buAutoNum type="arabicParenR"/>
              <a:defRPr/>
            </a:pPr>
            <a:r>
              <a:rPr lang="en-US" dirty="0"/>
              <a:t>Read line 2 and line items a-d. These steps are essential for contamination prevention. Notify a Supervisor if there are no bandages or waterproof covering available. </a:t>
            </a:r>
            <a:endParaRPr lang="en-US" b="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16</a:t>
            </a:fld>
            <a:endParaRPr lang="en-US" dirty="0"/>
          </a:p>
        </p:txBody>
      </p:sp>
    </p:spTree>
    <p:extLst>
      <p:ext uri="{BB962C8B-B14F-4D97-AF65-F5344CB8AC3E}">
        <p14:creationId xmlns:p14="http://schemas.microsoft.com/office/powerpoint/2010/main" val="164480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r>
              <a:rPr lang="en-US" u="sng" baseline="0" dirty="0"/>
              <a:t>Speaker Notes:</a:t>
            </a:r>
          </a:p>
          <a:p>
            <a:pPr marL="473479" lvl="1"/>
            <a:r>
              <a:rPr lang="en-US" baseline="0" dirty="0"/>
              <a:t>Read slide intro. </a:t>
            </a:r>
            <a:r>
              <a:rPr lang="en-US" dirty="0"/>
              <a:t>Up to 10 billion virus particles are left on your hands. Handwashing only removes 10 thousand. That leaves a lot of germs that can make you and your customers sick. </a:t>
            </a:r>
            <a:endParaRPr lang="en-US" dirty="0">
              <a:latin typeface="Arial" panose="020B0604020202020204" pitchFamily="34" charset="0"/>
              <a:cs typeface="Arial" panose="020B0604020202020204" pitchFamily="34" charset="0"/>
            </a:endParaRPr>
          </a:p>
          <a:p>
            <a:pPr lvl="1">
              <a:buClr>
                <a:schemeClr val="folHlink"/>
              </a:buClr>
              <a:buFont typeface="Wingdings" panose="05000000000000000000" pitchFamily="2" charset="2"/>
              <a:buNone/>
            </a:pPr>
            <a:endParaRPr lang="en-US" baseline="0" dirty="0"/>
          </a:p>
          <a:p>
            <a:pPr lvl="1">
              <a:buClr>
                <a:schemeClr val="folHlink"/>
              </a:buClr>
              <a:buFont typeface="Wingdings" panose="05000000000000000000" pitchFamily="2" charset="2"/>
              <a:buNone/>
            </a:pPr>
            <a:r>
              <a:rPr lang="en-US" baseline="0" dirty="0"/>
              <a:t>Limiting bare hand contact with ready to eat food can help prevent the germs from causing illness. </a:t>
            </a:r>
            <a:r>
              <a:rPr lang="en-US" dirty="0">
                <a:highlight>
                  <a:srgbClr val="FFFF00"/>
                </a:highlight>
                <a:latin typeface="Arial" panose="020B0604020202020204" pitchFamily="34" charset="0"/>
                <a:cs typeface="Arial" panose="020B0604020202020204" pitchFamily="34" charset="0"/>
              </a:rPr>
              <a:t>We’ll discuss additional barriers of protection.</a:t>
            </a:r>
          </a:p>
          <a:p>
            <a:pPr lvl="1">
              <a:buClr>
                <a:schemeClr val="folHlink"/>
              </a:buClr>
              <a:buFont typeface="Wingdings" panose="05000000000000000000" pitchFamily="2" charset="2"/>
              <a:buNone/>
            </a:pPr>
            <a:r>
              <a:rPr lang="en-US" dirty="0">
                <a:highlight>
                  <a:srgbClr val="FFFF00"/>
                </a:highlight>
                <a:latin typeface="Arial" panose="020B0604020202020204" pitchFamily="34" charset="0"/>
                <a:cs typeface="Arial" panose="020B0604020202020204" pitchFamily="34" charset="0"/>
              </a:rPr>
              <a:t> </a:t>
            </a:r>
            <a:endParaRPr lang="en-US" u="sng" baseline="0" dirty="0"/>
          </a:p>
          <a:p>
            <a:pPr marL="702059" lvl="1" indent="-228580" defTabSz="946960">
              <a:buFont typeface="+mj-lt"/>
              <a:buAutoNum type="arabicParenR"/>
            </a:pPr>
            <a:r>
              <a:rPr lang="en-US" i="0" u="none" baseline="0" dirty="0"/>
              <a:t>Read line 1. </a:t>
            </a:r>
          </a:p>
          <a:p>
            <a:pPr marL="1159219" lvl="2" indent="-228580">
              <a:buFont typeface="+mj-lt"/>
              <a:buAutoNum type="alphaLcParenR"/>
            </a:pPr>
            <a:r>
              <a:rPr lang="en-US" baseline="0" dirty="0"/>
              <a:t>Single use gloves can be used when handling ready to eat food such as assembling a salad.</a:t>
            </a:r>
          </a:p>
          <a:p>
            <a:pPr marL="1159219" lvl="2" indent="-228580">
              <a:buFont typeface="+mj-lt"/>
              <a:buAutoNum type="alphaLcParenR"/>
            </a:pPr>
            <a:r>
              <a:rPr lang="en-US" baseline="0" dirty="0"/>
              <a:t>Examples of dispensing equipment are delivery chutes for ice, drinks, dried goods, etc.</a:t>
            </a:r>
          </a:p>
          <a:p>
            <a:pPr marL="1159219" lvl="2" indent="-228580">
              <a:buFont typeface="+mj-lt"/>
              <a:buAutoNum type="alphaLcParenR"/>
            </a:pPr>
            <a:r>
              <a:rPr lang="en-US" baseline="0" dirty="0"/>
              <a:t>Using deli tissue to grab baked goods is a common practice that prevent bare hand contact with ready to eat foods.</a:t>
            </a:r>
          </a:p>
          <a:p>
            <a:pPr marL="1159219" lvl="2" indent="-228580">
              <a:buFont typeface="+mj-lt"/>
              <a:buAutoNum type="alphaLcParenR"/>
            </a:pPr>
            <a:r>
              <a:rPr lang="en-US" baseline="0" dirty="0"/>
              <a:t>Garnishing foods and drinks are common violators for bare hand contact with food. Use spatulas or tongs for this kind of task.</a:t>
            </a:r>
          </a:p>
        </p:txBody>
      </p:sp>
      <p:sp>
        <p:nvSpPr>
          <p:cNvPr id="4" name="Slide Number Placeholder 3"/>
          <p:cNvSpPr>
            <a:spLocks noGrp="1"/>
          </p:cNvSpPr>
          <p:nvPr>
            <p:ph type="sldNum" sz="quarter" idx="10"/>
          </p:nvPr>
        </p:nvSpPr>
        <p:spPr/>
        <p:txBody>
          <a:bodyPr/>
          <a:lstStyle/>
          <a:p>
            <a:fld id="{A046E965-DA6E-4C5E-88E3-B52E257FCC82}" type="slidenum">
              <a:rPr lang="en-US" smtClean="0"/>
              <a:pPr/>
              <a:t>17</a:t>
            </a:fld>
            <a:endParaRPr lang="en-US" dirty="0"/>
          </a:p>
        </p:txBody>
      </p:sp>
    </p:spTree>
    <p:extLst>
      <p:ext uri="{BB962C8B-B14F-4D97-AF65-F5344CB8AC3E}">
        <p14:creationId xmlns:p14="http://schemas.microsoft.com/office/powerpoint/2010/main" val="1450812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baseline="0" dirty="0">
                <a:highlight>
                  <a:srgbClr val="FFFF00"/>
                </a:highlight>
              </a:rPr>
              <a:t>Gloves are essential for preventing bacteria and viruses on your hands from contaminating food. We will discuss the right and wrong way to use gloves in a food establishment. </a:t>
            </a:r>
            <a:endParaRPr lang="en-US" baseline="0" dirty="0"/>
          </a:p>
          <a:p>
            <a:pPr marL="651035" lvl="1" indent="-177555">
              <a:buFont typeface="Wingdings" panose="05000000000000000000" pitchFamily="2" charset="2"/>
              <a:buChar char="Ø"/>
            </a:pPr>
            <a:endParaRPr lang="en-US" baseline="0" dirty="0"/>
          </a:p>
          <a:p>
            <a:pPr marL="702059" lvl="1" indent="-228580">
              <a:buFont typeface="+mj-lt"/>
              <a:buAutoNum type="arabicParenR"/>
            </a:pPr>
            <a:r>
              <a:rPr lang="en-US" baseline="0" dirty="0"/>
              <a:t>Read line 1. Washing your hands before wearing gloves prevent germs from getting on the outside of the glove. </a:t>
            </a:r>
          </a:p>
          <a:p>
            <a:pPr marL="702059" lvl="1" indent="-228580">
              <a:buFont typeface="+mj-lt"/>
              <a:buAutoNum type="arabicParenR"/>
            </a:pPr>
            <a:endParaRPr lang="en-US" baseline="0" dirty="0"/>
          </a:p>
          <a:p>
            <a:pPr marL="702059" lvl="1" indent="-228580">
              <a:buFont typeface="+mj-lt"/>
              <a:buAutoNum type="arabicParenR"/>
            </a:pPr>
            <a:r>
              <a:rPr lang="en-US" baseline="0" dirty="0"/>
              <a:t>Read line 2. This includes when you are handling ready to eat foods and have to work with raw foods but plan to switch back to read to eat foods. If you are working with ready to eat foods and have to take out the trash you will need to wash your hands and change gloves before continuing. </a:t>
            </a:r>
          </a:p>
          <a:p>
            <a:pPr marL="702059" lvl="1" indent="-228580">
              <a:buFont typeface="+mj-lt"/>
              <a:buAutoNum type="arabicParenR"/>
            </a:pPr>
            <a:endParaRPr lang="en-US" baseline="0" dirty="0"/>
          </a:p>
          <a:p>
            <a:pPr marL="702059" lvl="1" indent="-228580">
              <a:buFont typeface="+mj-lt"/>
              <a:buAutoNum type="arabicParenR"/>
            </a:pPr>
            <a:r>
              <a:rPr lang="en-US" baseline="0" dirty="0"/>
              <a:t>Read line 3. To prevent further contamination from gloves check them for tears and have holes. Change your gloves if you see holes or tears.</a:t>
            </a:r>
          </a:p>
          <a:p>
            <a:pPr marL="702059" lvl="1" indent="-228580">
              <a:buFont typeface="+mj-lt"/>
              <a:buAutoNum type="arabicParenR"/>
            </a:pPr>
            <a:endParaRPr lang="en-US" baseline="0" dirty="0"/>
          </a:p>
          <a:p>
            <a:pPr marL="702059" lvl="1" indent="-228580">
              <a:buFont typeface="+mj-lt"/>
              <a:buAutoNum type="arabicParenR"/>
            </a:pPr>
            <a:r>
              <a:rPr lang="en-US" baseline="0" dirty="0"/>
              <a:t>Read line 4. You will contaminate the clean gloves with soiled hands, and potentially cross-contaminate food you are preparing.</a:t>
            </a:r>
          </a:p>
          <a:p>
            <a:pPr marL="702059" lvl="1" indent="-228580">
              <a:buFont typeface="+mj-lt"/>
              <a:buAutoNum type="arabicParenR"/>
            </a:pPr>
            <a:endParaRPr lang="en-US" baseline="0" dirty="0"/>
          </a:p>
          <a:p>
            <a:pPr marL="702059" lvl="1" indent="-228580" defTabSz="914319">
              <a:buFont typeface="+mj-lt"/>
              <a:buAutoNum type="arabicParenR"/>
              <a:defRPr/>
            </a:pPr>
            <a:r>
              <a:rPr lang="en-US" baseline="0" dirty="0"/>
              <a:t>Read line 5. Remember gloves are for single use only. You can not remove them after working with foods and put them back on.</a:t>
            </a:r>
          </a:p>
          <a:p>
            <a:pPr marL="702059" lvl="1" indent="-228580" defTabSz="914319">
              <a:buFont typeface="+mj-lt"/>
              <a:buAutoNum type="arabicParenR"/>
              <a:defRPr/>
            </a:pPr>
            <a:endParaRPr lang="en-US" baseline="0" dirty="0"/>
          </a:p>
          <a:p>
            <a:pPr marL="702059" lvl="1" indent="-228580" defTabSz="914319">
              <a:buFont typeface="+mj-lt"/>
              <a:buAutoNum type="arabicParenR"/>
              <a:defRPr/>
            </a:pPr>
            <a:r>
              <a:rPr lang="en-US" baseline="0" dirty="0"/>
              <a:t>Read line 6. Parts of your hand will be exposed and touching the food directly. This could lead to cross-contamination.</a:t>
            </a:r>
          </a:p>
          <a:p>
            <a:pPr marL="702059" lvl="1" indent="-228580">
              <a:buFont typeface="+mj-lt"/>
              <a:buAutoNum type="arabicParenR"/>
            </a:pPr>
            <a:endParaRPr lang="en-US" baseline="0" dirty="0"/>
          </a:p>
          <a:p>
            <a:pPr marL="473479" lvl="1"/>
            <a:endParaRPr lang="en-US" u="sng" baseline="0" dirty="0"/>
          </a:p>
          <a:p>
            <a:pPr marL="473479" lvl="1"/>
            <a:r>
              <a:rPr lang="en-US" u="sng" baseline="0" dirty="0"/>
              <a:t>Helpful Hints: </a:t>
            </a:r>
          </a:p>
          <a:p>
            <a:pPr marL="473479" lvl="1"/>
            <a:r>
              <a:rPr lang="en-US" dirty="0"/>
              <a:t>Proper glove usage protects </a:t>
            </a:r>
            <a:r>
              <a:rPr lang="en-US" u="sng" dirty="0"/>
              <a:t>BOTH</a:t>
            </a:r>
            <a:r>
              <a:rPr lang="en-US" dirty="0"/>
              <a:t> you, your family  and your customers from getting sick! </a:t>
            </a:r>
            <a:endParaRPr lang="en-US" u="sng"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18</a:t>
            </a:fld>
            <a:endParaRPr lang="en-US" dirty="0"/>
          </a:p>
        </p:txBody>
      </p:sp>
    </p:spTree>
    <p:extLst>
      <p:ext uri="{BB962C8B-B14F-4D97-AF65-F5344CB8AC3E}">
        <p14:creationId xmlns:p14="http://schemas.microsoft.com/office/powerpoint/2010/main" val="420896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a:t>
            </a:r>
          </a:p>
          <a:p>
            <a:pPr marL="473479" lvl="1" defTabSz="946960">
              <a:defRPr/>
            </a:pPr>
            <a:r>
              <a:rPr lang="en-US" sz="2000" dirty="0"/>
              <a:t>The Food Code requires a food establishment to have a </a:t>
            </a:r>
            <a:r>
              <a:rPr lang="en-US" sz="2000" u="sng" dirty="0"/>
              <a:t>written</a:t>
            </a:r>
            <a:r>
              <a:rPr lang="en-US" sz="2000" dirty="0"/>
              <a:t> procedure for cleanup of vomit and diarrheal events.</a:t>
            </a:r>
            <a:endParaRPr lang="en-US" sz="1600" dirty="0"/>
          </a:p>
          <a:p>
            <a:pPr marL="473479" lvl="1" defTabSz="946960">
              <a:defRPr/>
            </a:pPr>
            <a:r>
              <a:rPr lang="en-US" sz="2000" dirty="0"/>
              <a:t>Procedures to minimize the spread of the contamination. This procedure outlines the steps and materials to properly clean up a vomit or diarrhea accident. It is important for the procedure to followed to protect employees, customers, food and the establishment from exposure.</a:t>
            </a:r>
          </a:p>
          <a:p>
            <a:pPr marL="473479" lvl="1"/>
            <a:endParaRPr lang="en-US" baseline="0" dirty="0"/>
          </a:p>
          <a:p>
            <a:pPr marL="473479" lvl="1"/>
            <a:r>
              <a:rPr lang="en-US" u="sng" baseline="0" dirty="0"/>
              <a:t>Helpful Hints:</a:t>
            </a:r>
          </a:p>
          <a:p>
            <a:pPr marL="473479" lvl="1"/>
            <a:r>
              <a:rPr lang="en-US" baseline="0" dirty="0"/>
              <a:t>Make sure staff know what to do, especially the Person in Charge. Remember, gloves protect you, but don’t contaminate surfaces with them. Use strong bleach solutions. Follow the guidelines. </a:t>
            </a:r>
          </a:p>
        </p:txBody>
      </p:sp>
      <p:sp>
        <p:nvSpPr>
          <p:cNvPr id="4" name="Slide Number Placeholder 3"/>
          <p:cNvSpPr>
            <a:spLocks noGrp="1"/>
          </p:cNvSpPr>
          <p:nvPr>
            <p:ph type="sldNum" sz="quarter" idx="10"/>
          </p:nvPr>
        </p:nvSpPr>
        <p:spPr/>
        <p:txBody>
          <a:bodyPr/>
          <a:lstStyle/>
          <a:p>
            <a:fld id="{A046E965-DA6E-4C5E-88E3-B52E257FCC82}" type="slidenum">
              <a:rPr lang="en-US" smtClean="0"/>
              <a:pPr/>
              <a:t>19</a:t>
            </a:fld>
            <a:endParaRPr lang="en-US" dirty="0"/>
          </a:p>
        </p:txBody>
      </p:sp>
    </p:spTree>
    <p:extLst>
      <p:ext uri="{BB962C8B-B14F-4D97-AF65-F5344CB8AC3E}">
        <p14:creationId xmlns:p14="http://schemas.microsoft.com/office/powerpoint/2010/main" val="124524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endParaRPr lang="en-US" u="none" baseline="0" dirty="0"/>
          </a:p>
          <a:p>
            <a:r>
              <a:rPr lang="en-US" dirty="0"/>
              <a:t>Welcome attendees in your own words.</a:t>
            </a:r>
          </a:p>
          <a:p>
            <a:endParaRPr lang="en-US" dirty="0"/>
          </a:p>
          <a:p>
            <a:r>
              <a:rPr lang="en-US" dirty="0"/>
              <a:t>I’d like to start out the training today by quickly going over 5 general goals of this training:</a:t>
            </a:r>
          </a:p>
          <a:p>
            <a:pPr lvl="0"/>
            <a:endParaRPr lang="en-US" dirty="0"/>
          </a:p>
          <a:p>
            <a:pPr marL="228580" indent="-228580">
              <a:buFont typeface="+mj-lt"/>
              <a:buAutoNum type="arabicParenR"/>
            </a:pPr>
            <a:r>
              <a:rPr lang="en-US" dirty="0"/>
              <a:t>It important for you to know why food safety is important.  The more you understand this, the easier it makes it to follow the food safety practices we’ll be discussing.  As we go through the training, we’ll talk specifically about why food safety is important.</a:t>
            </a:r>
          </a:p>
          <a:p>
            <a:pPr marL="228580" indent="-228580">
              <a:buFont typeface="+mj-lt"/>
              <a:buAutoNum type="arabicParenR"/>
            </a:pPr>
            <a:r>
              <a:rPr lang="en-US" dirty="0"/>
              <a:t>Learning terms that are commonly used in the food industry will help you to better understand certain things we’ll be talking about.  We’ll look at several specific terms soon.</a:t>
            </a:r>
          </a:p>
          <a:p>
            <a:pPr marL="228580" indent="-228580">
              <a:buFont typeface="+mj-lt"/>
              <a:buAutoNum type="arabicParenR"/>
            </a:pPr>
            <a:r>
              <a:rPr lang="en-US" dirty="0"/>
              <a:t>There are certain illness symptoms and illnesses that you cannot work with and must report to your manager.  We’ll discuss these.</a:t>
            </a:r>
          </a:p>
          <a:p>
            <a:pPr marL="228580" indent="-228580">
              <a:buFont typeface="+mj-lt"/>
              <a:buAutoNum type="arabicParenR"/>
            </a:pPr>
            <a:r>
              <a:rPr lang="en-US" dirty="0"/>
              <a:t>The main goal of the training today is for you to learn the correct practices to follow when handling/preparing/serving food.</a:t>
            </a:r>
          </a:p>
          <a:p>
            <a:pPr marL="228580" indent="-228580">
              <a:buFont typeface="+mj-lt"/>
              <a:buAutoNum type="arabicParenR"/>
            </a:pPr>
            <a:r>
              <a:rPr lang="en-US" dirty="0"/>
              <a:t>We’ll also provide you with the NM Food Program website for further learning.</a:t>
            </a:r>
          </a:p>
          <a:p>
            <a:endParaRPr lang="en-US" dirty="0"/>
          </a:p>
          <a:p>
            <a:r>
              <a:rPr lang="en-US" dirty="0"/>
              <a:t>Let’s get started with Section 1.</a:t>
            </a:r>
          </a:p>
          <a:p>
            <a:pPr marL="473479" lvl="1"/>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a:t>
            </a:fld>
            <a:endParaRPr lang="en-US" dirty="0"/>
          </a:p>
        </p:txBody>
      </p:sp>
    </p:spTree>
    <p:extLst>
      <p:ext uri="{BB962C8B-B14F-4D97-AF65-F5344CB8AC3E}">
        <p14:creationId xmlns:p14="http://schemas.microsoft.com/office/powerpoint/2010/main" val="1303599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20</a:t>
            </a:fld>
            <a:endParaRPr lang="en-US" dirty="0"/>
          </a:p>
        </p:txBody>
      </p:sp>
    </p:spTree>
    <p:extLst>
      <p:ext uri="{BB962C8B-B14F-4D97-AF65-F5344CB8AC3E}">
        <p14:creationId xmlns:p14="http://schemas.microsoft.com/office/powerpoint/2010/main" val="340856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dirty="0"/>
              <a:t>Cross-Contamination is one of the main factors in causing foodborne illnesses. These four simple tips are measures food employees should take to ensure food is not contaminated by pathogens, chemicals or allergens. Let’s discuss:</a:t>
            </a:r>
          </a:p>
          <a:p>
            <a:pPr marL="473479" lvl="1" defTabSz="946960">
              <a:defRPr/>
            </a:pPr>
            <a:endParaRPr lang="en-US" dirty="0"/>
          </a:p>
          <a:p>
            <a:pPr marL="702059" lvl="1" indent="-228580" defTabSz="946960">
              <a:buFont typeface="+mj-lt"/>
              <a:buAutoNum type="arabicParenR"/>
              <a:defRPr/>
            </a:pPr>
            <a:r>
              <a:rPr lang="en-US" dirty="0"/>
              <a:t>Read line 1. Cleaning and sanitizing utensils and work stations between certain tasks is crucial in preventing cross-contamination.</a:t>
            </a:r>
          </a:p>
          <a:p>
            <a:pPr marL="1159219" lvl="2" indent="-228580" defTabSz="946960">
              <a:buFont typeface="+mj-lt"/>
              <a:buAutoNum type="alphaLcParenR"/>
              <a:defRPr/>
            </a:pPr>
            <a:r>
              <a:rPr lang="en-US" dirty="0"/>
              <a:t>Read line. Raw meats can carry bacteria that can contaminate the utensils and work surfaces the contact. Because of this, cleaning and sanitizing after handling any kind of raw meat is important.</a:t>
            </a:r>
          </a:p>
          <a:p>
            <a:pPr marL="1159219" lvl="2" indent="-228580" defTabSz="946960">
              <a:buFont typeface="+mj-lt"/>
              <a:buAutoNum type="alphaLcParenR"/>
              <a:defRPr/>
            </a:pPr>
            <a:r>
              <a:rPr lang="en-US" baseline="0" dirty="0"/>
              <a:t>Read line. Make sure your utensils, work station and hands are clean before working with any read to eat foods. Ready to eat foods will not go through a cooking process to reduce bacteria if it becomes contaminated. </a:t>
            </a:r>
          </a:p>
          <a:p>
            <a:pPr marL="1159219" lvl="2" indent="-228580" defTabSz="946960">
              <a:buFont typeface="+mj-lt"/>
              <a:buAutoNum type="alphaLcParenR"/>
              <a:defRPr/>
            </a:pPr>
            <a:endParaRPr lang="en-US" baseline="0" dirty="0"/>
          </a:p>
          <a:p>
            <a:pPr marL="702059" lvl="1" indent="-228580" defTabSz="914319">
              <a:buFont typeface="+mj-lt"/>
              <a:buAutoNum type="arabicParenR"/>
              <a:defRPr/>
            </a:pPr>
            <a:r>
              <a:rPr lang="en-US" dirty="0"/>
              <a:t>Read line 2. Separation of food is another measure employees must take in preventing cross-contamination. There a number of scenarios in which this could happen</a:t>
            </a:r>
          </a:p>
          <a:p>
            <a:pPr marL="1159219" lvl="2" indent="-228580" defTabSz="914319">
              <a:buFont typeface="+mj-lt"/>
              <a:buAutoNum type="alphaLcParenR"/>
              <a:defRPr/>
            </a:pPr>
            <a:r>
              <a:rPr lang="en-US" dirty="0"/>
              <a:t>Read line. Raw foods should be kept separated from ready to eat foods. </a:t>
            </a:r>
            <a:r>
              <a:rPr lang="en-US" dirty="0">
                <a:latin typeface="Arial" panose="020B0604020202020204" pitchFamily="34" charset="0"/>
                <a:cs typeface="Arial" panose="020B0604020202020204" pitchFamily="34" charset="0"/>
              </a:rPr>
              <a:t>Group food with the same cook temperatures together.</a:t>
            </a:r>
            <a:endParaRPr lang="en-US" dirty="0"/>
          </a:p>
          <a:p>
            <a:pPr marL="1159219" lvl="2" indent="-228580" defTabSz="914319">
              <a:buFont typeface="+mj-lt"/>
              <a:buAutoNum type="alphaLcParenR"/>
              <a:defRPr/>
            </a:pPr>
            <a:r>
              <a:rPr lang="en-US" dirty="0"/>
              <a:t>Read line. To ensure the prevention of cross-contamination store raw foods below produce and cooked foods. During storage make sure all food containers are covered or wrapped.</a:t>
            </a:r>
          </a:p>
          <a:p>
            <a:pPr marL="1159219" lvl="2" indent="-228580" defTabSz="914319">
              <a:buFont typeface="+mj-lt"/>
              <a:buAutoNum type="alphaLcParenR"/>
              <a:defRPr/>
            </a:pPr>
            <a:endParaRPr lang="en-US" dirty="0"/>
          </a:p>
          <a:p>
            <a:pPr marL="702059" lvl="1" indent="-228580" defTabSz="914319">
              <a:buFont typeface="+mj-lt"/>
              <a:buAutoNum type="arabicParenR"/>
              <a:defRPr/>
            </a:pPr>
            <a:r>
              <a:rPr lang="en-US" dirty="0"/>
              <a:t>Read line 3. You should frequently check the condition of utensils and equipment used in your establishment. </a:t>
            </a:r>
          </a:p>
          <a:p>
            <a:pPr marL="1159219" lvl="2" indent="-228580" defTabSz="914319">
              <a:buFont typeface="+mj-lt"/>
              <a:buAutoNum type="alphaLcParenR"/>
              <a:defRPr/>
            </a:pPr>
            <a:r>
              <a:rPr lang="en-US" dirty="0"/>
              <a:t>Read line. Wood is considered a porous non-cleanable surface. If bacteria gets onto wood utensils and equipment it will grow and contaminate future food that comes into contact with them.</a:t>
            </a:r>
          </a:p>
          <a:p>
            <a:pPr marL="1159219" lvl="2" indent="-228580" defTabSz="914319">
              <a:buFont typeface="+mj-lt"/>
              <a:buAutoNum type="alphaLcParenR"/>
              <a:defRPr/>
            </a:pPr>
            <a:r>
              <a:rPr lang="en-US" dirty="0"/>
              <a:t>Read line. Look for cracks, excessive wear and chips during equipment and utensils inspections. Bacteria can harbor in areas of utensils and equipment that are cracked or chipped. Let a supervisor know if you find equipment or utensils that are damaged.</a:t>
            </a:r>
          </a:p>
          <a:p>
            <a:pPr marL="1159219" lvl="2" indent="-228580" defTabSz="914319">
              <a:buFont typeface="+mj-lt"/>
              <a:buAutoNum type="alphaLcParenR"/>
              <a:defRPr/>
            </a:pPr>
            <a:endParaRPr lang="en-US" dirty="0"/>
          </a:p>
          <a:p>
            <a:pPr marL="702059" lvl="1" indent="-228580" defTabSz="914319">
              <a:buFont typeface="+mj-lt"/>
              <a:buAutoNum type="arabicParenR"/>
              <a:defRPr/>
            </a:pPr>
            <a:r>
              <a:rPr lang="en-US" dirty="0"/>
              <a:t>Read line 4. Handwashing must always be done when changing tasks. For example, if you are preparing raw chicken by rubbing seasonings and cutting it into small pieces you will need to wash your hands, utensils and work space when moving on to prepare a salad. Gloves are then required if that salad is not going through a cooking step.</a:t>
            </a:r>
          </a:p>
          <a:p>
            <a:pPr marL="702059" lvl="1" indent="-228580" defTabSz="914319">
              <a:buFont typeface="+mj-lt"/>
              <a:buAutoNum type="arabicParenR"/>
              <a:defRPr/>
            </a:pPr>
            <a:endParaRPr lang="en-US" dirty="0"/>
          </a:p>
          <a:p>
            <a:pPr marL="473479" lvl="1" defTabSz="914319">
              <a:defRPr/>
            </a:pPr>
            <a:r>
              <a:rPr lang="en-US" dirty="0"/>
              <a:t>Note: Gloves are not required to handle raw foods, but are required if you plan to handle ready to eat foods with your hands. </a:t>
            </a:r>
          </a:p>
          <a:p>
            <a:pPr marL="1159219" lvl="2" indent="-228580" defTabSz="914319">
              <a:buFont typeface="+mj-lt"/>
              <a:buAutoNum type="alphaLcParenR"/>
              <a:defRPr/>
            </a:pPr>
            <a:endParaRPr lang="en-US" dirty="0"/>
          </a:p>
          <a:p>
            <a:pPr marL="473479" lvl="1"/>
            <a:endParaRPr lang="en-US" baseline="0" dirty="0">
              <a:highlight>
                <a:srgbClr val="FFFF00"/>
              </a:highlight>
            </a:endParaRPr>
          </a:p>
        </p:txBody>
      </p:sp>
      <p:sp>
        <p:nvSpPr>
          <p:cNvPr id="4" name="Slide Number Placeholder 3"/>
          <p:cNvSpPr>
            <a:spLocks noGrp="1"/>
          </p:cNvSpPr>
          <p:nvPr>
            <p:ph type="sldNum" sz="quarter" idx="10"/>
          </p:nvPr>
        </p:nvSpPr>
        <p:spPr/>
        <p:txBody>
          <a:bodyPr/>
          <a:lstStyle/>
          <a:p>
            <a:fld id="{A046E965-DA6E-4C5E-88E3-B52E257FCC82}" type="slidenum">
              <a:rPr lang="en-US" smtClean="0"/>
              <a:pPr/>
              <a:t>21</a:t>
            </a:fld>
            <a:endParaRPr lang="en-US" dirty="0"/>
          </a:p>
        </p:txBody>
      </p:sp>
    </p:spTree>
    <p:extLst>
      <p:ext uri="{BB962C8B-B14F-4D97-AF65-F5344CB8AC3E}">
        <p14:creationId xmlns:p14="http://schemas.microsoft.com/office/powerpoint/2010/main" val="371097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Properly cleaning and sanitizing food utensils and dishes used in a food establishment is critical in preventing cross-contamination of bacteria or allergens. We will discuss the 5 steps involved in cleaning and sanitizing using a 3-compartment sink.</a:t>
            </a:r>
          </a:p>
          <a:p>
            <a:pPr marL="473479" lvl="1"/>
            <a:endParaRPr lang="en-US" baseline="0" dirty="0"/>
          </a:p>
          <a:p>
            <a:pPr marL="473479" lvl="1"/>
            <a:r>
              <a:rPr lang="en-US" baseline="0" dirty="0"/>
              <a:t>The 5 steps to manual warewashing are:</a:t>
            </a:r>
          </a:p>
          <a:p>
            <a:pPr marL="702059" lvl="1" indent="-228580">
              <a:buFont typeface="+mj-lt"/>
              <a:buAutoNum type="arabicParenR"/>
            </a:pPr>
            <a:r>
              <a:rPr lang="en-US" baseline="0" dirty="0"/>
              <a:t>Rinse, scrape or soak dishes to remove food residue.  Doing this makes the wash process (#2) more effective and keeps the wash water clean for a longer period of time.</a:t>
            </a:r>
          </a:p>
          <a:p>
            <a:pPr marL="702059" lvl="1" indent="-228580">
              <a:buFont typeface="+mj-lt"/>
              <a:buAutoNum type="arabicParenR"/>
            </a:pPr>
            <a:endParaRPr lang="en-US" baseline="0" dirty="0"/>
          </a:p>
          <a:p>
            <a:pPr marL="702059" lvl="1" indent="-228580">
              <a:buFont typeface="+mj-lt"/>
              <a:buAutoNum type="arabicParenR"/>
            </a:pPr>
            <a:r>
              <a:rPr lang="en-US" baseline="0" dirty="0"/>
              <a:t>Wash dishes with warm water that is at least 110°F and approved detergent (soap).  Make sure to scrub each dish with pressure and thoroughly to wash all of the items.  Make sure to focus on edges that may be a little difficult to reach.</a:t>
            </a:r>
          </a:p>
          <a:p>
            <a:pPr marL="702059" lvl="1" indent="-228580">
              <a:buFont typeface="+mj-lt"/>
              <a:buAutoNum type="arabicParenR"/>
            </a:pPr>
            <a:endParaRPr lang="en-US" baseline="0" dirty="0"/>
          </a:p>
          <a:p>
            <a:pPr marL="702059" lvl="1" indent="-228580">
              <a:buFont typeface="+mj-lt"/>
              <a:buAutoNum type="arabicParenR"/>
            </a:pPr>
            <a:r>
              <a:rPr lang="en-US" baseline="0" dirty="0"/>
              <a:t>Rinse the dishes in clean, hot water to remove the soap.  Make sure the dishes are completely rinsed before sanitizing them.</a:t>
            </a:r>
          </a:p>
          <a:p>
            <a:pPr marL="702059" lvl="1" indent="-228580">
              <a:buFont typeface="+mj-lt"/>
              <a:buAutoNum type="arabicParenR"/>
            </a:pPr>
            <a:endParaRPr lang="en-US" baseline="0" dirty="0"/>
          </a:p>
          <a:p>
            <a:pPr marL="702059" lvl="1" indent="-228580">
              <a:buFont typeface="+mj-lt"/>
              <a:buAutoNum type="arabicParenR"/>
            </a:pPr>
            <a:r>
              <a:rPr lang="en-US" baseline="0" dirty="0"/>
              <a:t>Sanitize the dishes in an approved sanitizer at the proper concentration. Be sure to read the chemical label to determine the correct temperature and concentration needed to be effective. Ensure the chemicals are approved for food establishments.  Assure dishes are fully submerged in the sanitizer solution for the proper amount of time.</a:t>
            </a:r>
          </a:p>
          <a:p>
            <a:pPr marL="702059" lvl="1" indent="-228580">
              <a:buFont typeface="+mj-lt"/>
              <a:buAutoNum type="arabicParenR"/>
            </a:pPr>
            <a:endParaRPr lang="en-US" baseline="0" dirty="0"/>
          </a:p>
          <a:p>
            <a:pPr marL="702059" lvl="1" indent="-228580">
              <a:buFont typeface="+mj-lt"/>
              <a:buAutoNum type="arabicParenR"/>
            </a:pPr>
            <a:r>
              <a:rPr lang="en-US" baseline="0" dirty="0"/>
              <a:t>Air dry the dishes.  Air drying the dishes assures they are not re-contaminated by a dirty towel and also assures the sanitizer evaporates before use.</a:t>
            </a:r>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22</a:t>
            </a:fld>
            <a:endParaRPr lang="en-US" dirty="0"/>
          </a:p>
        </p:txBody>
      </p:sp>
    </p:spTree>
    <p:extLst>
      <p:ext uri="{BB962C8B-B14F-4D97-AF65-F5344CB8AC3E}">
        <p14:creationId xmlns:p14="http://schemas.microsoft.com/office/powerpoint/2010/main" val="642055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The concentration of a sanitizer is crucial in reducing bacteria that is on the surface. If a sanitizer is not properly prepared it will be ineffective at removing bacteria and could be a reason consumers get ill in a food establishment or could be toxic and hazardous to consumers.  We will discuss tips to properly prepare a sanitizer solution.</a:t>
            </a:r>
          </a:p>
          <a:p>
            <a:pPr marL="473479" lvl="1"/>
            <a:endParaRPr lang="en-US" u="none" baseline="0" dirty="0"/>
          </a:p>
          <a:p>
            <a:pPr marL="702059" lvl="1" indent="-228580">
              <a:buFont typeface="+mj-lt"/>
              <a:buAutoNum type="arabicParenR"/>
            </a:pPr>
            <a:r>
              <a:rPr lang="en-US" u="none" baseline="0" dirty="0"/>
              <a:t>Read line 1. The sanitizer your establishment uses must be approved for food establishments. The three common sanitizers used in food establishments are Chlorine, Quaternary Ammonium and Iodine.</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Read line 2. To prepare the solution, add water to the designated sink or container. The temperature of the water will vary depending on the sanitizer. Use room temperature water for Chlorine. Read the label on the container to determine the water temperature requirements for Iodine and Quaternary Ammonium sanitizers.</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Read line 3. (See Helpful Hint #1 below before proceeding) Slowly pouring the sanitizer into the water will make sure you don’t add too much (that would make it harmful). It’s easier to add more sanitizer than it is to remove solution and add more water.</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Read line 4. Each type of sanitizer has specific test strips, be sure to use the correct ones. The desired sanitizer concentration is different for each type of sanitizer. The concentration range for Chlorine is 50-100 ppm. For Iodine the range is between 12.5 MG/L – 25 MG/L (milligrams per liter). Quaternary ammonium is specific to the type of brand, but generally falls between 200-400ppm. Be sure to read the label to get the exact concentration requirement.</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Read line 5. You can now safely use the sanitizer to properly sanitize items.</a:t>
            </a:r>
          </a:p>
          <a:p>
            <a:pPr marL="702059" lvl="1" indent="-228580">
              <a:buFont typeface="+mj-lt"/>
              <a:buAutoNum type="arabicParenR"/>
            </a:pPr>
            <a:endParaRPr lang="en-US" u="none" baseline="0" dirty="0"/>
          </a:p>
          <a:p>
            <a:pPr marL="473479" lvl="1"/>
            <a:r>
              <a:rPr lang="en-US" u="sng" baseline="0" dirty="0"/>
              <a:t>Helpful Hints:</a:t>
            </a:r>
          </a:p>
          <a:p>
            <a:pPr marL="473479" lvl="1"/>
            <a:r>
              <a:rPr lang="en-US" u="none" baseline="0" dirty="0"/>
              <a:t>1) It is recommended that facility owners/managers find a method for staff to consistently make sanitizer at the proper concentration.  An example of how this could be accomplished is to fill the third compartment of the 3-compartment sink to a certain line (you can draw it) and then determine what measuring instrument (for example 1/4 cup measuring cup) would make the proper concentration.  After determining what to use, write “For Sanitizer Only” on the instrument to assure it’s only used to measure sanitizer when made.</a:t>
            </a:r>
          </a:p>
          <a:p>
            <a:pPr marL="473479" lvl="1"/>
            <a:endParaRPr lang="en-US" u="none" baseline="0" dirty="0"/>
          </a:p>
          <a:p>
            <a:pPr marL="473479" lvl="1"/>
            <a:r>
              <a:rPr lang="en-US" u="none" baseline="0" dirty="0"/>
              <a:t>2) Always read the label for instructions on preparation and concentration requirements. Remember each sanitizer is different.</a:t>
            </a:r>
          </a:p>
          <a:p>
            <a:pPr marL="473479" lvl="1"/>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23</a:t>
            </a:fld>
            <a:endParaRPr lang="en-US" dirty="0"/>
          </a:p>
        </p:txBody>
      </p:sp>
    </p:spTree>
    <p:extLst>
      <p:ext uri="{BB962C8B-B14F-4D97-AF65-F5344CB8AC3E}">
        <p14:creationId xmlns:p14="http://schemas.microsoft.com/office/powerpoint/2010/main" val="2100098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a:r>
              <a:rPr lang="en-US" baseline="0" dirty="0"/>
              <a:t>Employees need to know what chemicals are allowed in a food establishment and how they need to be stored.  </a:t>
            </a:r>
          </a:p>
          <a:p>
            <a:pPr marL="473479" lvl="1"/>
            <a:endParaRPr lang="en-US" baseline="0" dirty="0"/>
          </a:p>
          <a:p>
            <a:pPr marL="702059" lvl="1" indent="-228580">
              <a:buFont typeface="+mj-lt"/>
              <a:buAutoNum type="arabicParenR"/>
            </a:pPr>
            <a:r>
              <a:rPr lang="en-US" baseline="0" dirty="0"/>
              <a:t>Read line 1. Properly storing these chemicals will ensure they do not contaminate clean dishware or food.</a:t>
            </a:r>
          </a:p>
          <a:p>
            <a:pPr marL="702059" lvl="1" indent="-228580">
              <a:buFont typeface="+mj-lt"/>
              <a:buAutoNum type="arabicParenR"/>
            </a:pPr>
            <a:endParaRPr lang="en-US" baseline="0" dirty="0"/>
          </a:p>
          <a:p>
            <a:pPr marL="702059" lvl="1" indent="-228580">
              <a:buFont typeface="+mj-lt"/>
              <a:buAutoNum type="arabicParenR"/>
            </a:pPr>
            <a:r>
              <a:rPr lang="en-US" baseline="0" dirty="0"/>
              <a:t>Read line 2. This is to prevent accidental use of nonapproved chemicals in food areas. </a:t>
            </a:r>
          </a:p>
          <a:p>
            <a:pPr marL="702059" lvl="1" indent="-228580">
              <a:buFont typeface="+mj-lt"/>
              <a:buAutoNum type="arabicParenR"/>
            </a:pPr>
            <a:endParaRPr lang="en-US" baseline="0" dirty="0"/>
          </a:p>
          <a:p>
            <a:pPr marL="702059" lvl="1" indent="-228580">
              <a:buFont typeface="+mj-lt"/>
              <a:buAutoNum type="arabicParenR"/>
            </a:pPr>
            <a:r>
              <a:rPr lang="en-US" baseline="0" dirty="0"/>
              <a:t>Read line 3. Pesticides can be used by employees if they are labeled for “food establishments”. Do not spray pesticides directly on food or food contact surfaces. Only a certified operator can apply restricted pesticides or herbicides in the food establishment. Certified operators are aware of the dangers involved if they are applied incorrectly in food establishments. </a:t>
            </a:r>
          </a:p>
          <a:p>
            <a:pPr marL="702059" lvl="1" indent="-228580">
              <a:buFont typeface="+mj-lt"/>
              <a:buAutoNum type="arabicParenR"/>
            </a:pPr>
            <a:endParaRPr lang="en-US" baseline="0" dirty="0"/>
          </a:p>
          <a:p>
            <a:pPr marL="702059" lvl="1" indent="-228580">
              <a:buFont typeface="+mj-lt"/>
              <a:buAutoNum type="arabicParenR"/>
            </a:pPr>
            <a:r>
              <a:rPr lang="en-US" baseline="0" dirty="0"/>
              <a:t>Read line 4. All secondary containers must be labeled with the name of the chemical. This is for easy identification and prevention of accidental misuse. </a:t>
            </a:r>
          </a:p>
          <a:p>
            <a:pPr marL="702059" lvl="1" indent="-228580">
              <a:buFont typeface="+mj-lt"/>
              <a:buAutoNum type="arabicParenR"/>
            </a:pPr>
            <a:endParaRPr lang="en-US" baseline="0" dirty="0"/>
          </a:p>
          <a:p>
            <a:pPr marL="473479" lvl="1"/>
            <a:r>
              <a:rPr lang="en-US" u="sng" baseline="0" dirty="0"/>
              <a:t>Helpful Hints: </a:t>
            </a:r>
          </a:p>
          <a:p>
            <a:pPr marL="473479" lvl="1"/>
            <a:r>
              <a:rPr lang="en-US" baseline="0" dirty="0"/>
              <a:t>Only trained employees should handle chemicals.</a:t>
            </a:r>
            <a:r>
              <a:rPr lang="en-US" dirty="0"/>
              <a:t> </a:t>
            </a:r>
            <a:r>
              <a:rPr lang="en-US" dirty="0">
                <a:latin typeface="Arial" panose="020B0604020202020204" pitchFamily="34" charset="0"/>
                <a:cs typeface="Arial" panose="020B0604020202020204" pitchFamily="34" charset="0"/>
              </a:rPr>
              <a:t>Be sure to always read the label and handle appropriately. </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24</a:t>
            </a:fld>
            <a:endParaRPr lang="en-US" dirty="0"/>
          </a:p>
        </p:txBody>
      </p:sp>
    </p:spTree>
    <p:extLst>
      <p:ext uri="{BB962C8B-B14F-4D97-AF65-F5344CB8AC3E}">
        <p14:creationId xmlns:p14="http://schemas.microsoft.com/office/powerpoint/2010/main" val="2298338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endParaRPr lang="en-US" u="sng" baseline="0" dirty="0"/>
          </a:p>
          <a:p>
            <a:pPr marL="473479" lvl="1"/>
            <a:r>
              <a:rPr lang="en-US" u="sng" baseline="0" dirty="0"/>
              <a:t>Discuss the Chart Items First:</a:t>
            </a:r>
          </a:p>
          <a:p>
            <a:pPr marL="710220" lvl="1" indent="-236740">
              <a:buFont typeface="Wingdings" panose="05000000000000000000" pitchFamily="2" charset="2"/>
              <a:buChar char="Ø"/>
            </a:pPr>
            <a:r>
              <a:rPr lang="en-US" baseline="0" dirty="0"/>
              <a:t>There are 8 food groups that cause 90% of the food allergies in the United States. They are milk, tree nuts, eggs, soybean, peanuts, wheat, fish and shellfish (lobster, crab, shrimp, mussels, and molluscan shellfish)</a:t>
            </a:r>
          </a:p>
          <a:p>
            <a:pPr marL="710220" lvl="1" indent="-236740" defTabSz="946960">
              <a:buFont typeface="Wingdings" panose="05000000000000000000" pitchFamily="2" charset="2"/>
              <a:buChar char="Ø"/>
              <a:defRPr/>
            </a:pPr>
            <a:r>
              <a:rPr lang="en-US" baseline="0" dirty="0"/>
              <a:t>These food allergies are present in 1 in 13 children or roughly 2 kids per class</a:t>
            </a:r>
          </a:p>
          <a:p>
            <a:pPr marL="710220" lvl="1" indent="-236740">
              <a:buFont typeface="Wingdings" panose="05000000000000000000" pitchFamily="2" charset="2"/>
              <a:buChar char="Ø"/>
            </a:pPr>
            <a:r>
              <a:rPr lang="en-US" baseline="0" dirty="0"/>
              <a:t>To prevent allergen cross contamination in the work environment follow the 2 steps listed.</a:t>
            </a:r>
          </a:p>
          <a:p>
            <a:pPr marL="710220" lvl="1" indent="-236740">
              <a:buFont typeface="Wingdings" panose="05000000000000000000" pitchFamily="2" charset="2"/>
              <a:buChar char="Ø"/>
            </a:pPr>
            <a:endParaRPr lang="en-US" baseline="0" dirty="0"/>
          </a:p>
          <a:p>
            <a:pPr marL="710220" lvl="1" indent="-236740">
              <a:buFont typeface="+mj-lt"/>
              <a:buAutoNum type="arabicParenR"/>
            </a:pPr>
            <a:r>
              <a:rPr lang="en-US" baseline="0" dirty="0"/>
              <a:t>One method to prevent allergen cross contamination is to use the proper method for washing, rinsing and sanitizing all surfaces/utensils the allergen has contacted before preparing other foods on the same surface.  Follow the same process we discussed on slide #22 to wash, rinse and sanitize surfaces.</a:t>
            </a:r>
          </a:p>
          <a:p>
            <a:pPr marL="710220" lvl="1" indent="-236740">
              <a:buFont typeface="+mj-lt"/>
              <a:buAutoNum type="arabicParenR"/>
            </a:pPr>
            <a:endParaRPr lang="en-US" baseline="0" dirty="0"/>
          </a:p>
          <a:p>
            <a:pPr marL="710220" lvl="1" indent="-236740">
              <a:buFont typeface="+mj-lt"/>
              <a:buAutoNum type="arabicParenR"/>
            </a:pPr>
            <a:r>
              <a:rPr lang="en-US" baseline="0" dirty="0"/>
              <a:t>The second method is to use different (or dedicated) utensils for allergen containing foods.  Examples of dedicated items is only using certain cutting boards, knives and tongs for a single allergen food.  </a:t>
            </a:r>
          </a:p>
          <a:p>
            <a:pPr marL="710220" lvl="1" indent="-236740">
              <a:buFont typeface="+mj-lt"/>
              <a:buAutoNum type="arabicParenR"/>
            </a:pPr>
            <a:endParaRPr lang="en-US" baseline="0" dirty="0"/>
          </a:p>
          <a:p>
            <a:pPr marL="473479" lvl="1"/>
            <a:r>
              <a:rPr lang="en-US" baseline="0" dirty="0"/>
              <a:t>***IMPORTANT*** Whether you choose to follow #1 or #2 above, it’s important to remember that each allergen food must be kept separate from each other and from other non-allergen foods.  For example, just because fish and wheat are both major allergens doesn’t mean they can contact each other.  They must be kept separate from each other just like allergen and non-allergen foods must be kept separate.</a:t>
            </a:r>
          </a:p>
          <a:p>
            <a:pPr marL="473479" lvl="1"/>
            <a:endParaRPr lang="en-US" baseline="0" dirty="0"/>
          </a:p>
          <a:p>
            <a:pPr marL="473479" lvl="1" defTabSz="946960">
              <a:defRPr/>
            </a:pPr>
            <a:r>
              <a:rPr lang="en-US" u="sng" dirty="0"/>
              <a:t>Helpful Hints:</a:t>
            </a:r>
          </a:p>
          <a:p>
            <a:pPr marL="473479" lvl="1">
              <a:lnSpc>
                <a:spcPct val="150000"/>
              </a:lnSpc>
              <a:buClr>
                <a:schemeClr val="folHlink"/>
              </a:buClr>
            </a:pPr>
            <a:r>
              <a:rPr lang="en-US" dirty="0"/>
              <a:t>Always know what foods and ingredients you are using in the kitchen. If they contain 1 of the 8 major food allergens make sure to control cross contamination by following one of the 2 methods discussed. </a:t>
            </a:r>
          </a:p>
          <a:p>
            <a:pPr marL="473479" lvl="1">
              <a:lnSpc>
                <a:spcPct val="150000"/>
              </a:lnSpc>
              <a:buClr>
                <a:schemeClr val="folHlink"/>
              </a:buClr>
            </a:pPr>
            <a:endParaRPr lang="en-US" dirty="0"/>
          </a:p>
          <a:p>
            <a:pPr marL="473479" lvl="1" defTabSz="914319">
              <a:lnSpc>
                <a:spcPct val="150000"/>
              </a:lnSpc>
              <a:buClr>
                <a:schemeClr val="folHlink"/>
              </a:buClr>
              <a:defRPr/>
            </a:pPr>
            <a:r>
              <a:rPr lang="en-US" baseline="0" dirty="0"/>
              <a:t>If you choose to follow #2 and have dedicated equipment/utensils, make sure they are clearly marked and everyone understands which items should be used with which foods.</a:t>
            </a:r>
          </a:p>
          <a:p>
            <a:pPr marL="473479" lvl="1">
              <a:lnSpc>
                <a:spcPct val="150000"/>
              </a:lnSpc>
              <a:buClr>
                <a:schemeClr val="folHlink"/>
              </a:buClr>
            </a:pPr>
            <a:endParaRPr lang="en-US" dirty="0"/>
          </a:p>
          <a:p>
            <a:pPr marL="473479" lvl="1">
              <a:lnSpc>
                <a:spcPct val="150000"/>
              </a:lnSpc>
              <a:buClr>
                <a:schemeClr val="folHlink"/>
              </a:buClr>
            </a:pPr>
            <a:r>
              <a:rPr lang="en-US" dirty="0"/>
              <a:t>Read the label or ask your supervisor if you don’t know the ingredients.</a:t>
            </a:r>
          </a:p>
        </p:txBody>
      </p:sp>
      <p:sp>
        <p:nvSpPr>
          <p:cNvPr id="4" name="Slide Number Placeholder 3"/>
          <p:cNvSpPr>
            <a:spLocks noGrp="1"/>
          </p:cNvSpPr>
          <p:nvPr>
            <p:ph type="sldNum" sz="quarter" idx="10"/>
          </p:nvPr>
        </p:nvSpPr>
        <p:spPr/>
        <p:txBody>
          <a:bodyPr/>
          <a:lstStyle/>
          <a:p>
            <a:fld id="{A046E965-DA6E-4C5E-88E3-B52E257FCC82}" type="slidenum">
              <a:rPr lang="en-US" smtClean="0"/>
              <a:pPr/>
              <a:t>25</a:t>
            </a:fld>
            <a:endParaRPr lang="en-US" dirty="0"/>
          </a:p>
        </p:txBody>
      </p:sp>
    </p:spTree>
    <p:extLst>
      <p:ext uri="{BB962C8B-B14F-4D97-AF65-F5344CB8AC3E}">
        <p14:creationId xmlns:p14="http://schemas.microsoft.com/office/powerpoint/2010/main" val="1275855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26</a:t>
            </a:fld>
            <a:endParaRPr lang="en-US" dirty="0"/>
          </a:p>
        </p:txBody>
      </p:sp>
    </p:spTree>
    <p:extLst>
      <p:ext uri="{BB962C8B-B14F-4D97-AF65-F5344CB8AC3E}">
        <p14:creationId xmlns:p14="http://schemas.microsoft.com/office/powerpoint/2010/main" val="120916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u="none" baseline="0" dirty="0"/>
              <a:t>Bacteria grow quickly at, or near, room temperatures. Because of this, it is important to maintain food at proper temperatures at all times. </a:t>
            </a:r>
          </a:p>
          <a:p>
            <a:pPr marL="473479" lvl="1" defTabSz="946960">
              <a:defRPr/>
            </a:pPr>
            <a:endParaRPr lang="en-US" u="none" baseline="0" dirty="0"/>
          </a:p>
          <a:p>
            <a:pPr marL="702059" lvl="1" indent="-228580" defTabSz="946960">
              <a:buFont typeface="+mj-lt"/>
              <a:buAutoNum type="arabicParenR"/>
              <a:defRPr/>
            </a:pPr>
            <a:r>
              <a:rPr lang="en-US" u="none" baseline="0" dirty="0"/>
              <a:t>The danger zone is a range of temperatures that fall between 41</a:t>
            </a:r>
            <a:r>
              <a:rPr lang="en-US" baseline="30000" dirty="0"/>
              <a:t>o</a:t>
            </a:r>
            <a:r>
              <a:rPr lang="en-US" dirty="0"/>
              <a:t>F</a:t>
            </a:r>
            <a:r>
              <a:rPr lang="en-US" u="none" baseline="0" dirty="0"/>
              <a:t> and 135</a:t>
            </a:r>
            <a:r>
              <a:rPr lang="en-US" baseline="30000" dirty="0"/>
              <a:t>o</a:t>
            </a:r>
            <a:r>
              <a:rPr lang="en-US" dirty="0"/>
              <a:t>F. It’s called the danger zone because this temperature range is ideal for the bacteria to survive and grow.  Food that is kept within this range are likely to grow bacteria quickly and make people sick. Following the guidelines below will help prevent bacteria from growing in food.</a:t>
            </a:r>
          </a:p>
          <a:p>
            <a:pPr marL="1159219" lvl="2" indent="-228580" defTabSz="946960">
              <a:buFont typeface="+mj-lt"/>
              <a:buAutoNum type="alphaLcParenR"/>
              <a:defRPr/>
            </a:pPr>
            <a:r>
              <a:rPr lang="en-US" dirty="0"/>
              <a:t>Food that has been cooked/heated/reheated and will not be served immediately must be held at 135</a:t>
            </a:r>
            <a:r>
              <a:rPr lang="en-US" baseline="30000" dirty="0"/>
              <a:t>o</a:t>
            </a:r>
            <a:r>
              <a:rPr lang="en-US" dirty="0"/>
              <a:t>F or above. Remember, keep hot food hot.</a:t>
            </a:r>
          </a:p>
          <a:p>
            <a:pPr marL="1159219" lvl="2" indent="-228580" defTabSz="946960">
              <a:buFont typeface="+mj-lt"/>
              <a:buAutoNum type="alphaLcParenR"/>
              <a:defRPr/>
            </a:pPr>
            <a:r>
              <a:rPr lang="en-US" dirty="0"/>
              <a:t>Food that requires refrigeration (examples: cheese, meat, and eggs) must be held at 41</a:t>
            </a:r>
            <a:r>
              <a:rPr lang="en-US" baseline="30000" dirty="0"/>
              <a:t>o</a:t>
            </a:r>
            <a:r>
              <a:rPr lang="en-US" dirty="0"/>
              <a:t>F or below. Remember, keep cold food cold. </a:t>
            </a:r>
          </a:p>
          <a:p>
            <a:pPr marL="1159219" lvl="2" indent="-228580" defTabSz="946960">
              <a:buFont typeface="+mj-lt"/>
              <a:buAutoNum type="alphaLcParenR"/>
              <a:defRPr/>
            </a:pPr>
            <a:r>
              <a:rPr lang="en-US" dirty="0"/>
              <a:t>Frozen foods should be maintained frozen.  A specific temperature isn’t required, but items should remain frozen solid.</a:t>
            </a:r>
          </a:p>
          <a:p>
            <a:pPr marL="473479" lvl="1" defTabSz="946960">
              <a:defRPr/>
            </a:pPr>
            <a:endParaRPr lang="en-US" u="none" baseline="0" dirty="0"/>
          </a:p>
          <a:p>
            <a:pPr marL="702059" lvl="1" indent="-228580" defTabSz="914319">
              <a:buFont typeface="Wingdings" panose="05000000000000000000" pitchFamily="2" charset="2"/>
              <a:buAutoNum type="arabicParenR" startAt="2"/>
              <a:defRPr/>
            </a:pPr>
            <a:r>
              <a:rPr lang="en-US" dirty="0"/>
              <a:t>When you fully cook food and then cool it to hold more than 24 </a:t>
            </a:r>
            <a:r>
              <a:rPr lang="en-US" dirty="0" err="1"/>
              <a:t>hrs</a:t>
            </a:r>
            <a:r>
              <a:rPr lang="en-US" dirty="0"/>
              <a:t>, you must label the food with the day or date by which it must be used or disposed.  Food fully cooked and cooled must be used or disposed within 7 days.  The date of preparation counts as day 1.  For example, if you prepared a food on Monday, the day it must be used or disposed by is the next Sunday. </a:t>
            </a:r>
          </a:p>
          <a:p>
            <a:pPr marL="702059" lvl="1" indent="-228580" defTabSz="914319">
              <a:buFont typeface="Wingdings" panose="05000000000000000000" pitchFamily="2" charset="2"/>
              <a:buAutoNum type="arabicParenR" startAt="2"/>
              <a:defRPr/>
            </a:pPr>
            <a:endParaRPr lang="en-US" dirty="0"/>
          </a:p>
          <a:p>
            <a:pPr marL="702059" lvl="1" indent="-228580" defTabSz="914319">
              <a:buFont typeface="Wingdings" panose="05000000000000000000" pitchFamily="2" charset="2"/>
              <a:buAutoNum type="arabicParenR" startAt="2"/>
              <a:defRPr/>
            </a:pPr>
            <a:r>
              <a:rPr lang="en-US" baseline="0" dirty="0"/>
              <a:t>Ready-to-eat foods packaged </a:t>
            </a:r>
            <a:r>
              <a:rPr lang="en-US" baseline="0"/>
              <a:t>by commercial </a:t>
            </a:r>
            <a:r>
              <a:rPr lang="en-US" baseline="0" dirty="0"/>
              <a:t>manufacturers that are received and opened must be marked with the date the original container was opened.  If the item is held for more than 24 hours, it must then be marked and served or discarded as outlined in #2 above.  There are some exceptions to this rule (one example: commercially processed chicken salad) that can be identified in 3-501.17 of the 2019 Retail and Manufactured Food Field Guide.</a:t>
            </a:r>
          </a:p>
          <a:p>
            <a:pPr marL="651035" lvl="1" indent="-177555">
              <a:buFont typeface="Wingdings" panose="05000000000000000000" pitchFamily="2" charset="2"/>
              <a:buChar char="Ø"/>
            </a:pPr>
            <a:endParaRPr lang="en-US" baseline="0" dirty="0"/>
          </a:p>
          <a:p>
            <a:pPr marL="473479" lvl="1"/>
            <a:r>
              <a:rPr lang="en-US" u="sng" baseline="0" dirty="0"/>
              <a:t>Helpful Hints:</a:t>
            </a:r>
          </a:p>
          <a:p>
            <a:pPr marL="473479" lvl="1"/>
            <a:r>
              <a:rPr lang="en-US" baseline="0" dirty="0"/>
              <a:t>You can look at the label for temperature requirements if you are not sure.  Look for key words such as: "Keep Refrigerated”, “Keep Frozen”, or “Refrigerate after Opening”.</a:t>
            </a:r>
          </a:p>
        </p:txBody>
      </p:sp>
      <p:sp>
        <p:nvSpPr>
          <p:cNvPr id="4" name="Slide Number Placeholder 3"/>
          <p:cNvSpPr>
            <a:spLocks noGrp="1"/>
          </p:cNvSpPr>
          <p:nvPr>
            <p:ph type="sldNum" sz="quarter" idx="10"/>
          </p:nvPr>
        </p:nvSpPr>
        <p:spPr/>
        <p:txBody>
          <a:bodyPr/>
          <a:lstStyle/>
          <a:p>
            <a:fld id="{A046E965-DA6E-4C5E-88E3-B52E257FCC82}" type="slidenum">
              <a:rPr lang="en-US" smtClean="0"/>
              <a:pPr/>
              <a:t>27</a:t>
            </a:fld>
            <a:endParaRPr lang="en-US" dirty="0"/>
          </a:p>
        </p:txBody>
      </p:sp>
    </p:spTree>
    <p:extLst>
      <p:ext uri="{BB962C8B-B14F-4D97-AF65-F5344CB8AC3E}">
        <p14:creationId xmlns:p14="http://schemas.microsoft.com/office/powerpoint/2010/main" val="2465240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r>
              <a:rPr lang="en-US" u="sng" baseline="0" dirty="0"/>
              <a:t>Speaker Notes:</a:t>
            </a:r>
          </a:p>
          <a:p>
            <a:pPr lvl="1">
              <a:buClr>
                <a:schemeClr val="folHlink"/>
              </a:buClr>
              <a:buFont typeface="Wingdings" panose="05000000000000000000" pitchFamily="2" charset="2"/>
              <a:buNone/>
            </a:pPr>
            <a:r>
              <a:rPr lang="en-US" dirty="0">
                <a:latin typeface="Arial" panose="020B0604020202020204" pitchFamily="34" charset="0"/>
                <a:cs typeface="Arial" panose="020B0604020202020204" pitchFamily="34" charset="0"/>
              </a:rPr>
              <a:t>Cold holding challenges can arise at any given time. We will discuss tips to help control and maintain proper temperature for cold food.</a:t>
            </a:r>
          </a:p>
          <a:p>
            <a:pPr lvl="1">
              <a:buClr>
                <a:schemeClr val="folHlink"/>
              </a:buClr>
              <a:buFont typeface="Wingdings" panose="05000000000000000000" pitchFamily="2" charset="2"/>
              <a:buNone/>
            </a:pPr>
            <a:endParaRPr lang="en-US" dirty="0">
              <a:latin typeface="Arial" panose="020B0604020202020204" pitchFamily="34" charset="0"/>
              <a:cs typeface="Arial" panose="020B0604020202020204" pitchFamily="34" charset="0"/>
            </a:endParaRPr>
          </a:p>
          <a:p>
            <a:pPr marL="685739" lvl="1" indent="-228580">
              <a:buClr>
                <a:schemeClr val="folHlink"/>
              </a:buClr>
              <a:buFont typeface="+mj-lt"/>
              <a:buAutoNum type="arabicParenR"/>
            </a:pPr>
            <a:r>
              <a:rPr lang="en-US" dirty="0">
                <a:latin typeface="Arial" panose="020B0604020202020204" pitchFamily="34" charset="0"/>
                <a:cs typeface="Arial" panose="020B0604020202020204" pitchFamily="34" charset="0"/>
              </a:rPr>
              <a:t>Read line 1. Metal is best to help “keep cold food cold” because it allows cold air to pass through it the best. Plastic insulates and does not allow cold air to pass through it as easily.</a:t>
            </a:r>
          </a:p>
          <a:p>
            <a:pPr marL="685739" lvl="1" indent="-228580">
              <a:buClr>
                <a:schemeClr val="folHlink"/>
              </a:buClr>
              <a:buFont typeface="+mj-lt"/>
              <a:buAutoNum type="arabicParenR"/>
            </a:pPr>
            <a:endParaRPr lang="en-US" dirty="0">
              <a:latin typeface="Arial" panose="020B0604020202020204" pitchFamily="34" charset="0"/>
              <a:cs typeface="Arial" panose="020B0604020202020204" pitchFamily="34" charset="0"/>
            </a:endParaRPr>
          </a:p>
          <a:p>
            <a:pPr marL="685739" lvl="1" indent="-228580">
              <a:buClr>
                <a:schemeClr val="folHlink"/>
              </a:buClr>
              <a:buFont typeface="+mj-lt"/>
              <a:buAutoNum type="arabicParenR"/>
            </a:pPr>
            <a:r>
              <a:rPr lang="en-US" dirty="0">
                <a:latin typeface="Arial" panose="020B0604020202020204" pitchFamily="34" charset="0"/>
                <a:cs typeface="Arial" panose="020B0604020202020204" pitchFamily="34" charset="0"/>
              </a:rPr>
              <a:t>Read line 2. A refrigerator thermometer is not always reliable since it not calibrated. If you use your hand held calibrated thermometer, you can assure the temperature of the food is accurate. Routinely monitoring food will </a:t>
            </a:r>
          </a:p>
          <a:p>
            <a:pPr marL="685739" lvl="1" indent="-228580">
              <a:buClr>
                <a:schemeClr val="folHlink"/>
              </a:buClr>
              <a:buFont typeface="+mj-lt"/>
              <a:buAutoNum type="arabicParenR"/>
            </a:pPr>
            <a:endParaRPr lang="en-US" dirty="0">
              <a:latin typeface="Arial" panose="020B0604020202020204" pitchFamily="34" charset="0"/>
              <a:cs typeface="Arial" panose="020B0604020202020204" pitchFamily="34" charset="0"/>
            </a:endParaRPr>
          </a:p>
          <a:p>
            <a:pPr marL="685739" lvl="1" indent="-228580">
              <a:buClr>
                <a:schemeClr val="folHlink"/>
              </a:buClr>
              <a:buFont typeface="+mj-lt"/>
              <a:buAutoNum type="arabicParenR"/>
            </a:pPr>
            <a:r>
              <a:rPr lang="en-US" dirty="0">
                <a:latin typeface="Arial" panose="020B0604020202020204" pitchFamily="34" charset="0"/>
                <a:cs typeface="Arial" panose="020B0604020202020204" pitchFamily="34" charset="0"/>
              </a:rPr>
              <a:t>Read line 3. Every time the refrigerator opens, food can warm up by letting the cold air escape the unit. That is why it is important to maintain the doors closed when you are not using foods in the refrigerator. </a:t>
            </a:r>
            <a:endParaRPr lang="en-US" baseline="0" dirty="0"/>
          </a:p>
          <a:p>
            <a:pPr marL="710220" lvl="1" indent="-236740">
              <a:buFont typeface="Arial" panose="020B0604020202020204" pitchFamily="34" charset="0"/>
              <a:buChar char="•"/>
            </a:pPr>
            <a:endParaRPr lang="en-US" baseline="0" dirty="0"/>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28</a:t>
            </a:fld>
            <a:endParaRPr lang="en-US" dirty="0"/>
          </a:p>
        </p:txBody>
      </p:sp>
    </p:spTree>
    <p:extLst>
      <p:ext uri="{BB962C8B-B14F-4D97-AF65-F5344CB8AC3E}">
        <p14:creationId xmlns:p14="http://schemas.microsoft.com/office/powerpoint/2010/main" val="3225865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lvl="1">
              <a:buClr>
                <a:schemeClr val="folHlink"/>
              </a:buClr>
              <a:buFont typeface="Wingdings" panose="05000000000000000000" pitchFamily="2" charset="2"/>
              <a:buNone/>
            </a:pPr>
            <a:r>
              <a:rPr lang="en-US" u="sng" baseline="0" dirty="0"/>
              <a:t>Speaker Notes</a:t>
            </a:r>
          </a:p>
          <a:p>
            <a:pPr lvl="1">
              <a:buClr>
                <a:schemeClr val="folHlink"/>
              </a:buClr>
              <a:buFont typeface="Wingdings" panose="05000000000000000000" pitchFamily="2" charset="2"/>
              <a:buNone/>
            </a:pPr>
            <a:r>
              <a:rPr lang="en-US" u="none" baseline="0" dirty="0"/>
              <a:t>It is important to keep hot foods hot to keep bacteria from growing quickly, but there are times when you might encounter some challenges with this. We’ll be discussing tips to ensure proper hot holding temperatures are maintained.</a:t>
            </a:r>
          </a:p>
          <a:p>
            <a:pPr lvl="1">
              <a:buClr>
                <a:schemeClr val="folHlink"/>
              </a:buClr>
              <a:buFont typeface="Wingdings" panose="05000000000000000000" pitchFamily="2" charset="2"/>
              <a:buNone/>
            </a:pPr>
            <a:r>
              <a:rPr lang="en-US" u="none" baseline="0" dirty="0"/>
              <a:t> </a:t>
            </a:r>
            <a:r>
              <a:rPr lang="en-US" u="sng" baseline="0" dirty="0"/>
              <a:t> </a:t>
            </a:r>
          </a:p>
          <a:p>
            <a:pPr marL="685739" lvl="1" indent="-228580">
              <a:buClr>
                <a:schemeClr val="folHlink"/>
              </a:buClr>
              <a:buFont typeface="+mj-lt"/>
              <a:buAutoNum type="arabicParenR"/>
            </a:pPr>
            <a:r>
              <a:rPr lang="en-US" u="none" baseline="0" dirty="0"/>
              <a:t>Read line 1. </a:t>
            </a:r>
            <a:r>
              <a:rPr lang="en-US" dirty="0">
                <a:latin typeface="Arial" panose="020B0604020202020204" pitchFamily="34" charset="0"/>
                <a:cs typeface="Arial" panose="020B0604020202020204" pitchFamily="34" charset="0"/>
              </a:rPr>
              <a:t>Metal is best to help “keep hot food hot” because it allows hot air/steam to pass through it the best. Plastic insulates and does not allow hot air/steam to pass through it as easily.</a:t>
            </a:r>
          </a:p>
          <a:p>
            <a:pPr marL="685739" lvl="1" indent="-228580">
              <a:buClr>
                <a:schemeClr val="folHlink"/>
              </a:buClr>
              <a:buFont typeface="+mj-lt"/>
              <a:buAutoNum type="arabicParenR"/>
            </a:pPr>
            <a:endParaRPr lang="en-US" u="none" baseline="0" dirty="0"/>
          </a:p>
          <a:p>
            <a:pPr marL="685739" lvl="1" indent="-228580">
              <a:buClr>
                <a:schemeClr val="folHlink"/>
              </a:buClr>
              <a:buFont typeface="+mj-lt"/>
              <a:buAutoNum type="arabicParenR"/>
            </a:pPr>
            <a:r>
              <a:rPr lang="en-US" u="none" baseline="0" dirty="0"/>
              <a:t>Read line 2. Cover containers when you are not working with food in them. This will help trap the heat in the container and the food in the container will stay hotter.</a:t>
            </a:r>
          </a:p>
          <a:p>
            <a:pPr marL="685739" lvl="1" indent="-228580">
              <a:buClr>
                <a:schemeClr val="folHlink"/>
              </a:buClr>
              <a:buFont typeface="+mj-lt"/>
              <a:buAutoNum type="arabicParenR"/>
            </a:pPr>
            <a:endParaRPr lang="en-US" u="none" baseline="0" dirty="0"/>
          </a:p>
          <a:p>
            <a:pPr marL="685739" lvl="1" indent="-228580">
              <a:buClr>
                <a:schemeClr val="folHlink"/>
              </a:buClr>
              <a:buFont typeface="+mj-lt"/>
              <a:buAutoNum type="arabicParenR"/>
            </a:pPr>
            <a:r>
              <a:rPr lang="en-US" u="none" baseline="0" dirty="0"/>
              <a:t>Read line 3. Using a calibrated thermometer, periodically check the food that it being held. This is an extra measure that will help ensure the food is kept at 135</a:t>
            </a:r>
            <a:r>
              <a:rPr lang="en-US" baseline="30000" dirty="0"/>
              <a:t>o</a:t>
            </a:r>
            <a:r>
              <a:rPr lang="en-US" dirty="0"/>
              <a:t>F or above.</a:t>
            </a:r>
            <a:endParaRPr lang="en-US" u="none" baseline="0" dirty="0"/>
          </a:p>
          <a:p>
            <a:pPr marL="685739" lvl="1" indent="-228580">
              <a:buClr>
                <a:schemeClr val="folHlink"/>
              </a:buClr>
              <a:buFont typeface="+mj-lt"/>
              <a:buAutoNum type="arabicParenR"/>
            </a:pPr>
            <a:endParaRPr lang="en-US" u="none" baseline="0" dirty="0"/>
          </a:p>
          <a:p>
            <a:pPr marL="685739" lvl="1" indent="-228580">
              <a:buClr>
                <a:schemeClr val="folHlink"/>
              </a:buClr>
              <a:buFont typeface="+mj-lt"/>
              <a:buAutoNum type="arabicParenR"/>
            </a:pPr>
            <a:r>
              <a:rPr lang="en-US" u="none" baseline="0" dirty="0"/>
              <a:t>Read line 4. Food on top of a hot holding container is prone to getting cold because of ambient air. Stirring the container often will help keep the food on top from getting too cold. </a:t>
            </a:r>
          </a:p>
          <a:p>
            <a:pPr marL="685739" lvl="1" indent="-228580">
              <a:buClr>
                <a:schemeClr val="folHlink"/>
              </a:buClr>
              <a:buFont typeface="+mj-lt"/>
              <a:buAutoNum type="arabicParenR"/>
            </a:pPr>
            <a:endParaRPr lang="en-US" u="none" baseline="0" dirty="0"/>
          </a:p>
          <a:p>
            <a:pPr marL="685739" lvl="1" indent="-228580">
              <a:buClr>
                <a:schemeClr val="folHlink"/>
              </a:buClr>
              <a:buFont typeface="+mj-lt"/>
              <a:buAutoNum type="arabicParenR"/>
            </a:pPr>
            <a:r>
              <a:rPr lang="en-US" u="none" baseline="0" dirty="0"/>
              <a:t>Read line 5. If you are using a steam table to keep food hot you must ensure there is enough water for the unit to work properly.</a:t>
            </a:r>
            <a:r>
              <a:rPr lang="en-US" dirty="0"/>
              <a:t> Replace evaporated water with hot water as needed.</a:t>
            </a:r>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29</a:t>
            </a:fld>
            <a:endParaRPr lang="en-US" dirty="0"/>
          </a:p>
        </p:txBody>
      </p:sp>
    </p:spTree>
    <p:extLst>
      <p:ext uri="{BB962C8B-B14F-4D97-AF65-F5344CB8AC3E}">
        <p14:creationId xmlns:p14="http://schemas.microsoft.com/office/powerpoint/2010/main" val="346835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a:t>
            </a:fld>
            <a:endParaRPr lang="en-US" dirty="0"/>
          </a:p>
        </p:txBody>
      </p:sp>
    </p:spTree>
    <p:extLst>
      <p:ext uri="{BB962C8B-B14F-4D97-AF65-F5344CB8AC3E}">
        <p14:creationId xmlns:p14="http://schemas.microsoft.com/office/powerpoint/2010/main" val="329480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r>
              <a:rPr lang="en-US" u="sng" baseline="0" dirty="0"/>
              <a:t>Speaker Notes:</a:t>
            </a:r>
          </a:p>
          <a:p>
            <a:pPr marL="473479" lvl="1"/>
            <a:r>
              <a:rPr lang="en-US" baseline="0" dirty="0"/>
              <a:t>Temperature plays an important role in food safety. The first step in protecting food is ensuring it is received at the proper temperature. </a:t>
            </a:r>
          </a:p>
          <a:p>
            <a:pPr marL="473479" lvl="1"/>
            <a:endParaRPr lang="en-US" baseline="0" dirty="0"/>
          </a:p>
          <a:p>
            <a:pPr marL="473479" lvl="1"/>
            <a:r>
              <a:rPr lang="en-US" baseline="0" dirty="0"/>
              <a:t>Read slide. If you receive food that is not held at the appropriate temperature, then you could be passing unsafe food to your customers.</a:t>
            </a:r>
          </a:p>
          <a:p>
            <a:pPr marL="473479" lvl="1"/>
            <a:endParaRPr lang="en-US" baseline="0" dirty="0"/>
          </a:p>
          <a:p>
            <a:pPr marL="473479" lvl="1"/>
            <a:r>
              <a:rPr lang="en-US" baseline="0" dirty="0"/>
              <a:t>Helpful Hints:</a:t>
            </a:r>
          </a:p>
          <a:p>
            <a:pPr marL="473479" lvl="1"/>
            <a:r>
              <a:rPr lang="en-US" baseline="0" dirty="0"/>
              <a:t>Think of the food you receive and the temperature it should be at. Check with a thermometer if you have doubts.</a:t>
            </a:r>
          </a:p>
          <a:p>
            <a:pPr marL="473479" lvl="1"/>
            <a:endParaRPr lang="en-US" baseline="0" dirty="0"/>
          </a:p>
          <a:p>
            <a:pPr marL="473479" lvl="1"/>
            <a:r>
              <a:rPr lang="en-US" baseline="0" dirty="0"/>
              <a:t>If you notice signs of possible temperature abuse (ice crystals or heavy condensation) the product may need to be rejected.  Contact a manager for further assistance.</a:t>
            </a:r>
          </a:p>
          <a:p>
            <a:pPr marL="473479" lvl="1"/>
            <a:endParaRPr lang="en-US" baseline="0" dirty="0"/>
          </a:p>
          <a:p>
            <a:pPr marL="473479" lvl="1" defTabSz="914319">
              <a:defRPr/>
            </a:pPr>
            <a:r>
              <a:rPr lang="en-US" baseline="0" dirty="0"/>
              <a:t>If you notice signs of possible contamination (damaged or open containers) you should reject the product. Contact a manager for further assistance.</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30</a:t>
            </a:fld>
            <a:endParaRPr lang="en-US" dirty="0"/>
          </a:p>
        </p:txBody>
      </p:sp>
    </p:spTree>
    <p:extLst>
      <p:ext uri="{BB962C8B-B14F-4D97-AF65-F5344CB8AC3E}">
        <p14:creationId xmlns:p14="http://schemas.microsoft.com/office/powerpoint/2010/main" val="1525955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u="none" baseline="0" dirty="0"/>
              <a:t>Note: Only cover this information if employees will be using time as a control for safety. </a:t>
            </a:r>
          </a:p>
          <a:p>
            <a:pPr marL="473479" lvl="1" defTabSz="946960">
              <a:defRPr/>
            </a:pPr>
            <a:endParaRPr lang="en-US" u="none" baseline="0" dirty="0"/>
          </a:p>
          <a:p>
            <a:pPr marL="473479" lvl="1" defTabSz="946960">
              <a:defRPr/>
            </a:pPr>
            <a:r>
              <a:rPr lang="en-US" u="none" baseline="0" dirty="0"/>
              <a:t>Using time as public health control should only be used if there is a plan in place for employees to follow. Let’s go through the two options that can be used:</a:t>
            </a:r>
          </a:p>
          <a:p>
            <a:pPr marL="473479" lvl="1" defTabSz="946960">
              <a:defRPr/>
            </a:pPr>
            <a:endParaRPr lang="en-US" u="none" baseline="0" dirty="0"/>
          </a:p>
          <a:p>
            <a:pPr marL="685739" lvl="1" indent="-228580">
              <a:buFont typeface="+mj-lt"/>
              <a:buAutoNum type="arabicParenR"/>
            </a:pPr>
            <a:r>
              <a:rPr lang="en-US" u="none" baseline="0" dirty="0"/>
              <a:t>Read line 1. </a:t>
            </a:r>
            <a:r>
              <a:rPr lang="en-US" dirty="0">
                <a:solidFill>
                  <a:srgbClr val="000000"/>
                </a:solidFill>
                <a:latin typeface="Arial" panose="020B0604020202020204" pitchFamily="34" charset="0"/>
              </a:rPr>
              <a:t>The </a:t>
            </a:r>
            <a:r>
              <a:rPr lang="en-US" sz="1000" dirty="0">
                <a:solidFill>
                  <a:srgbClr val="000000"/>
                </a:solidFill>
                <a:latin typeface="Arial" panose="020B0604020202020204" pitchFamily="34" charset="0"/>
              </a:rPr>
              <a:t>food </a:t>
            </a:r>
            <a:r>
              <a:rPr lang="en-US" dirty="0">
                <a:solidFill>
                  <a:srgbClr val="000000"/>
                </a:solidFill>
                <a:latin typeface="Arial" panose="020B0604020202020204" pitchFamily="34" charset="0"/>
              </a:rPr>
              <a:t>shall be marked or otherwise identified to indicate the time that is 4 hours past the point in time when the </a:t>
            </a:r>
            <a:r>
              <a:rPr lang="en-US" sz="1000" dirty="0">
                <a:solidFill>
                  <a:srgbClr val="000000"/>
                </a:solidFill>
                <a:latin typeface="Arial" panose="020B0604020202020204" pitchFamily="34" charset="0"/>
              </a:rPr>
              <a:t>food </a:t>
            </a:r>
            <a:r>
              <a:rPr lang="en-US" dirty="0">
                <a:solidFill>
                  <a:srgbClr val="000000"/>
                </a:solidFill>
                <a:latin typeface="Arial" panose="020B0604020202020204" pitchFamily="34" charset="0"/>
              </a:rPr>
              <a:t>is removed from temperature control. The food must be discarded once the 4 hours have been reached. </a:t>
            </a:r>
          </a:p>
          <a:p>
            <a:pPr marL="685739" lvl="1" indent="-228580">
              <a:buFont typeface="+mj-lt"/>
              <a:buAutoNum type="arabicParenR"/>
            </a:pPr>
            <a:endParaRPr lang="en-US" dirty="0">
              <a:solidFill>
                <a:srgbClr val="000000"/>
              </a:solidFill>
              <a:latin typeface="Arial" panose="020B0604020202020204" pitchFamily="34" charset="0"/>
            </a:endParaRPr>
          </a:p>
          <a:p>
            <a:pPr marL="685739" lvl="1" indent="-228580">
              <a:buFont typeface="+mj-lt"/>
              <a:buAutoNum type="arabicParenR"/>
            </a:pPr>
            <a:r>
              <a:rPr lang="en-US" dirty="0">
                <a:solidFill>
                  <a:srgbClr val="000000"/>
                </a:solidFill>
                <a:latin typeface="Arial" panose="020B0604020202020204" pitchFamily="34" charset="0"/>
              </a:rPr>
              <a:t>Read line 2.  For this method, you will also need to mark the food with the discard time being 6 hours past the point in time when the food is removed from temperature control. However, it must be discarded if the food exceeds 70</a:t>
            </a:r>
            <a:r>
              <a:rPr lang="en-US" baseline="3000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F.</a:t>
            </a:r>
            <a:endParaRPr lang="en-US" dirty="0">
              <a:solidFill>
                <a:srgbClr val="000000"/>
              </a:solidFill>
              <a:latin typeface="Arial" panose="020B0604020202020204" pitchFamily="34" charset="0"/>
            </a:endParaRPr>
          </a:p>
          <a:p>
            <a:pPr marL="457159" lvl="1"/>
            <a:endParaRPr lang="en-US" dirty="0">
              <a:solidFill>
                <a:srgbClr val="000000"/>
              </a:solidFill>
              <a:latin typeface="Arial" panose="020B0604020202020204" pitchFamily="34" charset="0"/>
            </a:endParaRPr>
          </a:p>
          <a:p>
            <a:pPr marL="457159" lvl="1" defTabSz="914319">
              <a:defRPr/>
            </a:pPr>
            <a:r>
              <a:rPr lang="en-US" dirty="0">
                <a:solidFill>
                  <a:srgbClr val="000000"/>
                </a:solidFill>
                <a:latin typeface="Arial" panose="020B0604020202020204" pitchFamily="34" charset="0"/>
              </a:rPr>
              <a:t>***IMPORTANT*** </a:t>
            </a:r>
            <a:r>
              <a:rPr lang="en-US" dirty="0"/>
              <a:t>A food establishment</a:t>
            </a:r>
            <a:r>
              <a:rPr lang="en-US" sz="1000" dirty="0"/>
              <a:t> </a:t>
            </a:r>
            <a:r>
              <a:rPr lang="en-US" dirty="0"/>
              <a:t>that serves a </a:t>
            </a:r>
            <a:r>
              <a:rPr lang="en-US" sz="1000" dirty="0"/>
              <a:t>highly susceptible population </a:t>
            </a:r>
            <a:r>
              <a:rPr lang="en-US" dirty="0"/>
              <a:t>may not use time as a public health control for raw </a:t>
            </a:r>
            <a:r>
              <a:rPr lang="en-US" sz="1000" dirty="0"/>
              <a:t>eggs.</a:t>
            </a:r>
            <a:endParaRPr lang="en-US" dirty="0">
              <a:solidFill>
                <a:srgbClr val="000000"/>
              </a:solidFill>
              <a:latin typeface="Arial" panose="020B0604020202020204" pitchFamily="34" charset="0"/>
            </a:endParaRPr>
          </a:p>
          <a:p>
            <a:pPr marL="473479" lvl="1"/>
            <a:endParaRPr lang="en-US" baseline="0" dirty="0"/>
          </a:p>
          <a:p>
            <a:pPr marL="473479" lvl="1"/>
            <a:r>
              <a:rPr lang="en-US" u="sng" baseline="0" dirty="0"/>
              <a:t>Helpful Hints:</a:t>
            </a:r>
          </a:p>
          <a:p>
            <a:pPr marL="473479" lvl="1"/>
            <a:r>
              <a:rPr lang="en-US" baseline="0" dirty="0"/>
              <a:t>Food cannot be reused or cooled once the allowed time has passed. These methods should not be used if the food is received in the Danger Zone. </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31</a:t>
            </a:fld>
            <a:endParaRPr lang="en-US" dirty="0"/>
          </a:p>
        </p:txBody>
      </p:sp>
    </p:spTree>
    <p:extLst>
      <p:ext uri="{BB962C8B-B14F-4D97-AF65-F5344CB8AC3E}">
        <p14:creationId xmlns:p14="http://schemas.microsoft.com/office/powerpoint/2010/main" val="396835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 Notes:</a:t>
            </a:r>
          </a:p>
          <a:p>
            <a:pPr marL="473479" lvl="1" defTabSz="946960">
              <a:defRPr/>
            </a:pPr>
            <a:r>
              <a:rPr lang="en-US" baseline="0" dirty="0"/>
              <a:t>Note: only cover the proper cooking temperatures for foods you prepare/serve.</a:t>
            </a:r>
          </a:p>
          <a:p>
            <a:pPr marL="473479" lvl="1" defTabSz="946960">
              <a:defRPr/>
            </a:pPr>
            <a:endParaRPr lang="en-US" baseline="0" dirty="0"/>
          </a:p>
          <a:p>
            <a:pPr marL="473479" lvl="1" defTabSz="946960">
              <a:defRPr/>
            </a:pPr>
            <a:r>
              <a:rPr lang="en-US" baseline="0" dirty="0"/>
              <a:t>With animal food products it is important to reach the proper internal temperatures to destroy harmful bacteria. We are about to discuss the required minimum internal temperatures for different types of raw animal foods.</a:t>
            </a:r>
          </a:p>
          <a:p>
            <a:pPr marL="473479" lvl="1" defTabSz="946960">
              <a:defRPr/>
            </a:pPr>
            <a:endParaRPr lang="en-US" u="none" baseline="0" dirty="0"/>
          </a:p>
          <a:p>
            <a:pPr marL="702059" lvl="1" indent="-228580">
              <a:buFont typeface="+mj-lt"/>
              <a:buAutoNum type="arabicParenR"/>
            </a:pPr>
            <a:r>
              <a:rPr lang="en-US" b="0" baseline="0" dirty="0"/>
              <a:t>First line item. The foods that require to be cooked to 145</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°F for 15 seconds include, raw eggs for immediate service, fish (except as listed below, intact meat, commercially raised game animals and rabbits.</a:t>
            </a:r>
          </a:p>
          <a:p>
            <a:pPr marL="702059" lvl="1" indent="-228580">
              <a:buFont typeface="+mj-lt"/>
              <a:buAutoNum type="arabicParenR"/>
            </a:pPr>
            <a:endParaRPr lang="en-US" b="0" baseline="0" dirty="0"/>
          </a:p>
          <a:p>
            <a:pPr marL="702059" lvl="1" indent="-228580">
              <a:buFont typeface="+mj-lt"/>
              <a:buAutoNum type="arabicParenR"/>
            </a:pPr>
            <a:r>
              <a:rPr lang="en-US" baseline="0" dirty="0"/>
              <a:t>Second line item. Foods that need to be cooked to </a:t>
            </a:r>
            <a:r>
              <a:rPr lang="en-US" b="0" baseline="0" dirty="0"/>
              <a:t>155</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°F for 17 seconds include ratites (ostrich, rhea and emu), injected meats, mechanically tenderized meats, raw eggs not for immediate service, and comminuted meat, fish or commercially raised game animals.</a:t>
            </a:r>
          </a:p>
          <a:p>
            <a:pPr marL="702059" lvl="1" indent="-228580">
              <a:buFont typeface="+mj-lt"/>
              <a:buAutoNum type="arabicParenR"/>
            </a:pPr>
            <a:endParaRPr lang="en-US" baseline="0" dirty="0"/>
          </a:p>
          <a:p>
            <a:pPr marL="702059" lvl="1" indent="-228580">
              <a:buFont typeface="+mj-lt"/>
              <a:buAutoNum type="arabicParenR"/>
            </a:pPr>
            <a:r>
              <a:rPr lang="en-US" baseline="0" dirty="0"/>
              <a:t>Third line item. </a:t>
            </a:r>
            <a:r>
              <a:rPr lang="en-US" dirty="0">
                <a:solidFill>
                  <a:srgbClr val="000000"/>
                </a:solidFill>
                <a:latin typeface="Arial" panose="020B0604020202020204" pitchFamily="34" charset="0"/>
                <a:cs typeface="Times New Roman" panose="02020603050405020304" pitchFamily="18" charset="0"/>
              </a:rPr>
              <a:t>Y</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ou immediately reach the required length of cooking time once you hit </a:t>
            </a:r>
            <a:r>
              <a:rPr lang="en-US" b="0" baseline="0" dirty="0"/>
              <a:t>165</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°F. The foods required to reach this temperature are wild game animals, poultry, stuffed fish, meat pork, pasta, ratites, poultry and stuffing containing fish, meat, ratites and poultry.</a:t>
            </a:r>
            <a:endParaRPr lang="en-US" baseline="0" dirty="0"/>
          </a:p>
          <a:p>
            <a:pPr marL="710220" lvl="1" indent="-236740">
              <a:buFont typeface="Wingdings" panose="05000000000000000000" pitchFamily="2" charset="2"/>
              <a:buChar char="Ø"/>
            </a:pPr>
            <a:endParaRPr lang="en-US" baseline="0" dirty="0"/>
          </a:p>
          <a:p>
            <a:pPr marL="473479" lvl="1" defTabSz="914319">
              <a:defRPr/>
            </a:pPr>
            <a:r>
              <a:rPr lang="en-US" baseline="0" dirty="0"/>
              <a:t>***IMPORTANT*** You must always use a calibrated thermometer to check the internal temperature of food to make sure it is properly cooked.</a:t>
            </a:r>
          </a:p>
          <a:p>
            <a:pPr marL="473479" lvl="1"/>
            <a:endParaRPr lang="en-US" baseline="0" dirty="0"/>
          </a:p>
          <a:p>
            <a:pPr marL="473479" lvl="1"/>
            <a:r>
              <a:rPr lang="en-US" u="sng" baseline="0" dirty="0"/>
              <a:t>Helpful Hints: </a:t>
            </a:r>
          </a:p>
          <a:p>
            <a:pPr marL="473479" lvl="1"/>
            <a:r>
              <a:rPr lang="en-US" baseline="0" dirty="0"/>
              <a:t>If you can’t remember the cook temperature for a specific food, remember 165</a:t>
            </a:r>
            <a:r>
              <a:rPr lang="en-US" baseline="30000" dirty="0"/>
              <a:t>o</a:t>
            </a:r>
            <a:r>
              <a:rPr lang="en-US" baseline="0" dirty="0"/>
              <a:t>F. That works for all cooking. </a:t>
            </a:r>
          </a:p>
          <a:p>
            <a:pPr marL="473479" lvl="1"/>
            <a:endParaRPr lang="en-US" baseline="0" dirty="0"/>
          </a:p>
          <a:p>
            <a:pPr marL="473479" lvl="1"/>
            <a:r>
              <a:rPr lang="en-US" baseline="0" dirty="0"/>
              <a:t>For further guidance on cooking temperatures (including cooking items like steak and roast beef) see Section 3-4 on page 78 of the 2019 Retail and Manufactured Food Field Guide. </a:t>
            </a:r>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32</a:t>
            </a:fld>
            <a:endParaRPr lang="en-US" dirty="0"/>
          </a:p>
        </p:txBody>
      </p:sp>
    </p:spTree>
    <p:extLst>
      <p:ext uri="{BB962C8B-B14F-4D97-AF65-F5344CB8AC3E}">
        <p14:creationId xmlns:p14="http://schemas.microsoft.com/office/powerpoint/2010/main" val="2075317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r>
              <a:rPr lang="en-US" u="none" baseline="0" dirty="0"/>
              <a:t>Note: Only review this slide if your food establishment serves “family style”.</a:t>
            </a:r>
          </a:p>
          <a:p>
            <a:pPr marL="473479" lvl="1"/>
            <a:endParaRPr lang="en-US" u="none" baseline="0" dirty="0"/>
          </a:p>
          <a:p>
            <a:pPr marL="473479" lvl="1"/>
            <a:r>
              <a:rPr lang="en-US" u="none" baseline="0" dirty="0"/>
              <a:t>Family style dining is when a food is placed on the table in large containers and diners (usually children) serve their own portions from the larger container. Although seemingly harmless, there are precautions to take to ensure the food remains safe throughout the meal. Let’s discuss those tips:</a:t>
            </a:r>
          </a:p>
          <a:p>
            <a:pPr marL="473479" lvl="1"/>
            <a:endParaRPr lang="en-US" u="none" baseline="0" dirty="0"/>
          </a:p>
          <a:p>
            <a:pPr marL="473479" lvl="1"/>
            <a:r>
              <a:rPr lang="en-US" u="none" baseline="0" dirty="0"/>
              <a:t>Read slide.  Elaborate as you determine necessary.</a:t>
            </a:r>
          </a:p>
        </p:txBody>
      </p:sp>
      <p:sp>
        <p:nvSpPr>
          <p:cNvPr id="4" name="Slide Number Placeholder 3"/>
          <p:cNvSpPr>
            <a:spLocks noGrp="1"/>
          </p:cNvSpPr>
          <p:nvPr>
            <p:ph type="sldNum" sz="quarter" idx="10"/>
          </p:nvPr>
        </p:nvSpPr>
        <p:spPr/>
        <p:txBody>
          <a:bodyPr/>
          <a:lstStyle/>
          <a:p>
            <a:fld id="{A046E965-DA6E-4C5E-88E3-B52E257FCC82}" type="slidenum">
              <a:rPr lang="en-US" smtClean="0"/>
              <a:pPr/>
              <a:t>33</a:t>
            </a:fld>
            <a:endParaRPr lang="en-US" dirty="0"/>
          </a:p>
        </p:txBody>
      </p:sp>
    </p:spTree>
    <p:extLst>
      <p:ext uri="{BB962C8B-B14F-4D97-AF65-F5344CB8AC3E}">
        <p14:creationId xmlns:p14="http://schemas.microsoft.com/office/powerpoint/2010/main" val="603933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34</a:t>
            </a:fld>
            <a:endParaRPr lang="en-US" dirty="0"/>
          </a:p>
        </p:txBody>
      </p:sp>
    </p:spTree>
    <p:extLst>
      <p:ext uri="{BB962C8B-B14F-4D97-AF65-F5344CB8AC3E}">
        <p14:creationId xmlns:p14="http://schemas.microsoft.com/office/powerpoint/2010/main" val="3245605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2963" cy="3490913"/>
          </a:xfrm>
        </p:spPr>
      </p:sp>
      <p:sp>
        <p:nvSpPr>
          <p:cNvPr id="3" name="Notes Placeholder 2"/>
          <p:cNvSpPr>
            <a:spLocks noGrp="1"/>
          </p:cNvSpPr>
          <p:nvPr>
            <p:ph type="body" idx="1"/>
          </p:nvPr>
        </p:nvSpPr>
        <p:spPr>
          <a:xfrm>
            <a:off x="936420" y="4421829"/>
            <a:ext cx="5150273" cy="4189094"/>
          </a:xfrm>
          <a:prstGeom prst="rect">
            <a:avLst/>
          </a:prstGeom>
        </p:spPr>
        <p:txBody>
          <a:bodyPr/>
          <a:lstStyle/>
          <a:p>
            <a:pPr marL="457159" lvl="1"/>
            <a:r>
              <a:rPr lang="en-US" u="sng" baseline="0" dirty="0"/>
              <a:t>Speaker Notes:</a:t>
            </a:r>
          </a:p>
          <a:p>
            <a:pPr marL="457159" lvl="1"/>
            <a:r>
              <a:rPr lang="en-US" baseline="0" dirty="0"/>
              <a:t>Properly cooling foods is an important process that prevents the food from being in the danger zone for an extended period of time and ensures bacteria does not grow in the food. If the cooling methods we are about to discuss are not followed the food can become spoiled, grow bacteria and potentially make someone sick.</a:t>
            </a:r>
          </a:p>
          <a:p>
            <a:pPr marL="473479" lvl="1" defTabSz="946960">
              <a:defRPr/>
            </a:pPr>
            <a:endParaRPr lang="en-US" u="sng" baseline="0" dirty="0"/>
          </a:p>
          <a:p>
            <a:pPr marL="702059" lvl="1" indent="-228580" defTabSz="946960">
              <a:buFont typeface="+mj-lt"/>
              <a:buAutoNum type="arabicParenR"/>
              <a:defRPr/>
            </a:pPr>
            <a:r>
              <a:rPr lang="en-US" u="none" baseline="0" dirty="0"/>
              <a:t>Read line item 1 and subsections a and b. TCS foods that are commonly cooled include eggs, meat, poultry, fish, baked potatoes, and cooked rice. It is important to use either of these methods outlined when you are cooling any of these food. Make sure to use a calibrated thermometer for temperature accuracy throughout the cooling process.</a:t>
            </a:r>
          </a:p>
          <a:p>
            <a:pPr marL="702059" lvl="1" indent="-228580" defTabSz="946960">
              <a:buFont typeface="+mj-lt"/>
              <a:buAutoNum type="arabicParenR"/>
              <a:defRPr/>
            </a:pPr>
            <a:endParaRPr lang="en-US" u="none" baseline="0" dirty="0"/>
          </a:p>
          <a:p>
            <a:pPr marL="702059" lvl="1" indent="-228580" defTabSz="946960">
              <a:buFont typeface="+mj-lt"/>
              <a:buAutoNum type="arabicParenR"/>
              <a:defRPr/>
            </a:pPr>
            <a:r>
              <a:rPr lang="en-US" u="none" baseline="0" dirty="0"/>
              <a:t>Read line item 2. Reconstituted foods (dried foods that are rehydrated with water or other liquids to resemble their original size or texture) and canned tuna must be cooled quickly after being opened and prepared. Foods prepared in this manner have a strict 4 hour time limit to reach 41</a:t>
            </a:r>
            <a:r>
              <a:rPr lang="en-US" dirty="0"/>
              <a:t>°F or less. </a:t>
            </a:r>
          </a:p>
          <a:p>
            <a:pPr marL="702059" lvl="1" indent="-228580" defTabSz="946960">
              <a:buFont typeface="+mj-lt"/>
              <a:buAutoNum type="arabicParenR"/>
              <a:defRPr/>
            </a:pPr>
            <a:endParaRPr lang="en-US" u="sng" dirty="0"/>
          </a:p>
          <a:p>
            <a:pPr marL="473479" lvl="1" defTabSz="946960">
              <a:defRPr/>
            </a:pPr>
            <a:r>
              <a:rPr lang="en-US" u="sng" dirty="0"/>
              <a:t>Helpful Hints:</a:t>
            </a:r>
          </a:p>
          <a:p>
            <a:pPr marL="473479" lvl="1" defTabSz="946960">
              <a:defRPr/>
            </a:pPr>
            <a:r>
              <a:rPr lang="en-US" dirty="0"/>
              <a:t>To properly choose which method of cooling you must follow, always be aware of the foods you are working with. If you are unsure, ask your supervisor. </a:t>
            </a:r>
          </a:p>
          <a:p>
            <a:pPr marL="473479" lvl="1" defTabSz="946960">
              <a:defRPr/>
            </a:pPr>
            <a:endParaRPr lang="en-US" dirty="0"/>
          </a:p>
          <a:p>
            <a:pPr marL="473479" lvl="1" defTabSz="946960">
              <a:defRPr/>
            </a:pPr>
            <a:r>
              <a:rPr lang="en-US" dirty="0"/>
              <a:t>If you are preparing food like tuna that must be quickly cooled, consider pre-chilling the product cans before they’re opened for preparation.  Doing so will lower the temperature of the product before preparation and will reduce the final cooling time.</a:t>
            </a:r>
          </a:p>
          <a:p>
            <a:pPr marL="702059" lvl="1" indent="-228580" defTabSz="946960">
              <a:buFont typeface="+mj-lt"/>
              <a:buAutoNum type="arabicParenR"/>
              <a:defRPr/>
            </a:pPr>
            <a:endParaRPr lang="en-US" u="none" baseline="0" dirty="0"/>
          </a:p>
          <a:p>
            <a:pPr marL="473479" lvl="1" defTabSz="946960">
              <a:defRPr/>
            </a:pPr>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35</a:t>
            </a:fld>
            <a:endParaRPr lang="en-US" dirty="0"/>
          </a:p>
        </p:txBody>
      </p:sp>
    </p:spTree>
    <p:extLst>
      <p:ext uri="{BB962C8B-B14F-4D97-AF65-F5344CB8AC3E}">
        <p14:creationId xmlns:p14="http://schemas.microsoft.com/office/powerpoint/2010/main" val="1035676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defTabSz="914319">
              <a:defRPr/>
            </a:pPr>
            <a:r>
              <a:rPr lang="en-US" baseline="0" dirty="0"/>
              <a:t>Properly cooling food is important for food safety. Unlike some bacteria that are destroyed during the cooking process, bacteria that multiples during cooling may not be able to be destroyed when reheating the food for holding/service. Let’s discuss the methods that will help you properly cool food.</a:t>
            </a:r>
          </a:p>
          <a:p>
            <a:pPr marL="473479" lvl="1"/>
            <a:r>
              <a:rPr lang="en-US" baseline="0" dirty="0"/>
              <a:t> </a:t>
            </a:r>
          </a:p>
          <a:p>
            <a:pPr marL="702059" lvl="1" indent="-228580">
              <a:buFont typeface="+mj-lt"/>
              <a:buAutoNum type="arabicParenR"/>
            </a:pPr>
            <a:r>
              <a:rPr lang="en-US" baseline="0" dirty="0"/>
              <a:t>Read line 1. Large batches of food or food sealed in containers cools very slow, which allows bacteria to grow rapidly.  Smaller batches means cutting larger portions of meat into smaller pieces and cooling liquid substances in shallow containers (#2 below).</a:t>
            </a:r>
          </a:p>
          <a:p>
            <a:pPr marL="1159219" lvl="2" indent="-228580">
              <a:buFont typeface="+mj-lt"/>
              <a:buAutoNum type="alphaLcParenR"/>
            </a:pPr>
            <a:r>
              <a:rPr lang="en-US" baseline="0" dirty="0"/>
              <a:t>Food should be cooled in one of two ways listed below.  In either case, use of an ice paddle in the food will speed up the cooling process.</a:t>
            </a:r>
          </a:p>
          <a:p>
            <a:pPr marL="1673522" lvl="3" indent="-285725">
              <a:buFont typeface="+mj-lt"/>
              <a:buAutoNum type="romanLcPeriod"/>
            </a:pPr>
            <a:r>
              <a:rPr lang="en-US" baseline="0" dirty="0"/>
              <a:t>In the walk-in refrigerator on the top shelf or speed rack away from possible contamination</a:t>
            </a:r>
          </a:p>
          <a:p>
            <a:pPr marL="1673522" lvl="3" indent="-285725">
              <a:buFont typeface="+mj-lt"/>
              <a:buAutoNum type="romanLcPeriod"/>
            </a:pPr>
            <a:r>
              <a:rPr lang="en-US" baseline="0" dirty="0"/>
              <a:t>In an ice bath away from possible contamination</a:t>
            </a:r>
          </a:p>
          <a:p>
            <a:pPr marL="702059" lvl="1" indent="-228580">
              <a:buFont typeface="+mj-lt"/>
              <a:buAutoNum type="arabicParenR"/>
            </a:pPr>
            <a:endParaRPr lang="en-US" baseline="0" dirty="0"/>
          </a:p>
          <a:p>
            <a:pPr marL="702059" lvl="1" indent="-228580">
              <a:buFont typeface="+mj-lt"/>
              <a:buAutoNum type="arabicParenR"/>
            </a:pPr>
            <a:r>
              <a:rPr lang="en-US" baseline="0" dirty="0"/>
              <a:t>Read line 2. This will allow the food to cool quicker.</a:t>
            </a:r>
          </a:p>
          <a:p>
            <a:pPr marL="702059" lvl="1" indent="-228580">
              <a:buFont typeface="+mj-lt"/>
              <a:buAutoNum type="arabicParenR"/>
            </a:pPr>
            <a:endParaRPr lang="en-US" baseline="0" dirty="0"/>
          </a:p>
          <a:p>
            <a:pPr marL="702059" lvl="1" indent="-228580" defTabSz="914319">
              <a:buFont typeface="+mj-lt"/>
              <a:buAutoNum type="arabicParenR"/>
              <a:defRPr/>
            </a:pPr>
            <a:r>
              <a:rPr lang="en-US" baseline="0" dirty="0"/>
              <a:t>Read line 3. When using an ice water bath to cool food, stirring it periodically will help steam to escape and for the food to </a:t>
            </a:r>
            <a:r>
              <a:rPr lang="en-US" dirty="0">
                <a:cs typeface="Arial" panose="020B0604020202020204" pitchFamily="34" charset="0"/>
              </a:rPr>
              <a:t>cool more quickly.</a:t>
            </a:r>
          </a:p>
          <a:p>
            <a:pPr marL="702059" lvl="1" indent="-228580" defTabSz="914319">
              <a:buFont typeface="+mj-lt"/>
              <a:buAutoNum type="arabicParenR"/>
              <a:defRPr/>
            </a:pPr>
            <a:endParaRPr lang="en-US" dirty="0">
              <a:cs typeface="Arial" panose="020B0604020202020204" pitchFamily="34" charset="0"/>
            </a:endParaRPr>
          </a:p>
          <a:p>
            <a:pPr marL="702059" lvl="1" indent="-228580" defTabSz="914319">
              <a:buFont typeface="+mj-lt"/>
              <a:buAutoNum type="arabicParenR"/>
              <a:defRPr/>
            </a:pPr>
            <a:r>
              <a:rPr lang="en-US" dirty="0">
                <a:cs typeface="Arial" panose="020B0604020202020204" pitchFamily="34" charset="0"/>
              </a:rPr>
              <a:t>Read line 4. Covering the container will trap heat, which will prolong the cooling process.</a:t>
            </a:r>
          </a:p>
          <a:p>
            <a:pPr marL="702059" lvl="1" indent="-228580" defTabSz="914319">
              <a:buFont typeface="+mj-lt"/>
              <a:buAutoNum type="arabicParenR"/>
              <a:defRPr/>
            </a:pPr>
            <a:endParaRPr lang="en-US" dirty="0">
              <a:cs typeface="Arial" panose="020B0604020202020204" pitchFamily="34" charset="0"/>
            </a:endParaRPr>
          </a:p>
          <a:p>
            <a:pPr marL="702059" lvl="1" indent="-228580" defTabSz="914319">
              <a:buFont typeface="+mj-lt"/>
              <a:buAutoNum type="arabicParenR"/>
              <a:defRPr/>
            </a:pPr>
            <a:r>
              <a:rPr lang="en-US" dirty="0">
                <a:cs typeface="Arial" panose="020B0604020202020204" pitchFamily="34" charset="0"/>
              </a:rPr>
              <a:t>Read line 5. Using ice as an ingredient for cooling will also speed up the cooling process of the food.  When using ice as an ingredient, make sure it is made from an approved drinking water source.</a:t>
            </a:r>
          </a:p>
          <a:p>
            <a:pPr marL="702059" lvl="1" indent="-228580" defTabSz="914319">
              <a:buFont typeface="+mj-lt"/>
              <a:buAutoNum type="arabicParenR"/>
              <a:defRPr/>
            </a:pPr>
            <a:endParaRPr lang="en-US" dirty="0">
              <a:cs typeface="Arial" panose="020B0604020202020204" pitchFamily="34" charset="0"/>
            </a:endParaRPr>
          </a:p>
          <a:p>
            <a:pPr marL="702059" lvl="1" indent="-228580" defTabSz="914319">
              <a:buFont typeface="+mj-lt"/>
              <a:buAutoNum type="arabicParenR"/>
              <a:defRPr/>
            </a:pPr>
            <a:endParaRPr lang="en-US" dirty="0">
              <a:cs typeface="Arial" panose="020B0604020202020204" pitchFamily="34" charset="0"/>
            </a:endParaRPr>
          </a:p>
          <a:p>
            <a:pPr marL="702059" lvl="1" indent="-228580">
              <a:buFont typeface="+mj-lt"/>
              <a:buAutoNum type="arabicParen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36</a:t>
            </a:fld>
            <a:endParaRPr lang="en-US" dirty="0"/>
          </a:p>
        </p:txBody>
      </p:sp>
    </p:spTree>
    <p:extLst>
      <p:ext uri="{BB962C8B-B14F-4D97-AF65-F5344CB8AC3E}">
        <p14:creationId xmlns:p14="http://schemas.microsoft.com/office/powerpoint/2010/main" val="2291736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defTabSz="946960">
              <a:defRPr/>
            </a:pPr>
            <a:r>
              <a:rPr lang="en-US" u="sng" baseline="0" dirty="0"/>
              <a:t>Speakers Notes:</a:t>
            </a:r>
          </a:p>
          <a:p>
            <a:pPr marL="473479" lvl="1" defTabSz="946960">
              <a:defRPr/>
            </a:pPr>
            <a:r>
              <a:rPr lang="en-US" baseline="0" dirty="0"/>
              <a:t>Food that has been cooled for later use must be reheated properly. We are going to discuss how to reheat:</a:t>
            </a:r>
          </a:p>
          <a:p>
            <a:pPr marL="473479" lvl="1" defTabSz="946960">
              <a:defRPr/>
            </a:pPr>
            <a:endParaRPr lang="en-US" u="sng" baseline="0" dirty="0"/>
          </a:p>
          <a:p>
            <a:pPr marL="702059" lvl="1" indent="-228580" defTabSz="946960">
              <a:buFont typeface="+mj-lt"/>
              <a:buAutoNum type="arabicParenR"/>
              <a:defRPr/>
            </a:pPr>
            <a:r>
              <a:rPr lang="en-US" u="none" baseline="0" dirty="0"/>
              <a:t>Read line 1. An example of this is when a consumer orders a roast beef sandwich au jus that was previously cooked and refrigerated and you prepare it and serve it immediately after removing it from refrigeration.</a:t>
            </a:r>
          </a:p>
          <a:p>
            <a:pPr marL="702059" lvl="1" indent="-228580" defTabSz="946960">
              <a:buFont typeface="+mj-lt"/>
              <a:buAutoNum type="arabicParenR"/>
              <a:defRPr/>
            </a:pPr>
            <a:endParaRPr lang="en-US" u="none" baseline="0" dirty="0"/>
          </a:p>
          <a:p>
            <a:pPr marL="702059" lvl="1" indent="-228580" defTabSz="946960">
              <a:buFont typeface="+mj-lt"/>
              <a:buAutoNum type="arabicParenR"/>
              <a:defRPr/>
            </a:pPr>
            <a:r>
              <a:rPr lang="en-US" u="none" baseline="0" dirty="0"/>
              <a:t>Read line 2a-b. </a:t>
            </a:r>
            <a:r>
              <a:rPr lang="en-US" dirty="0"/>
              <a:t>Reheating must </a:t>
            </a:r>
            <a:r>
              <a:rPr lang="en-US" dirty="0">
                <a:highlight>
                  <a:srgbClr val="FFFF00"/>
                </a:highlight>
              </a:rPr>
              <a:t>be done rapidly and the time the food is between 41</a:t>
            </a:r>
            <a:r>
              <a:rPr lang="en-US" baseline="30000" dirty="0">
                <a:highlight>
                  <a:srgbClr val="FFFF00"/>
                </a:highlight>
              </a:rPr>
              <a:t>o</a:t>
            </a:r>
            <a:r>
              <a:rPr lang="en-US" dirty="0">
                <a:highlight>
                  <a:srgbClr val="FFFF00"/>
                </a:highlight>
              </a:rPr>
              <a:t>F and the required reheating temperature of 165</a:t>
            </a:r>
            <a:r>
              <a:rPr lang="en-US" baseline="30000" dirty="0">
                <a:highlight>
                  <a:srgbClr val="FFFF00"/>
                </a:highlight>
              </a:rPr>
              <a:t>o</a:t>
            </a:r>
            <a:r>
              <a:rPr lang="en-US" dirty="0">
                <a:highlight>
                  <a:srgbClr val="FFFF00"/>
                </a:highlight>
              </a:rPr>
              <a:t>F may not exceed</a:t>
            </a:r>
            <a:r>
              <a:rPr lang="en-US" dirty="0"/>
              <a:t> 2 hours</a:t>
            </a:r>
            <a:r>
              <a:rPr lang="en-US" sz="1400" dirty="0"/>
              <a:t>. If foods that are reheated for hot holding are not reheated to 165</a:t>
            </a:r>
            <a:r>
              <a:rPr lang="en-US" sz="1400" baseline="30000" dirty="0"/>
              <a:t>o</a:t>
            </a:r>
            <a:r>
              <a:rPr lang="en-US" sz="1400" dirty="0"/>
              <a:t>F, the slow warming could allow bacteria to grow and make people sick. </a:t>
            </a:r>
          </a:p>
          <a:p>
            <a:pPr marL="702059" lvl="1" indent="-228580" defTabSz="946960">
              <a:buFont typeface="+mj-lt"/>
              <a:buAutoNum type="arabicParenR"/>
              <a:defRPr/>
            </a:pPr>
            <a:endParaRPr lang="en-US" sz="1400" dirty="0"/>
          </a:p>
          <a:p>
            <a:pPr marL="473479" lvl="1"/>
            <a:endParaRPr lang="en-US" dirty="0"/>
          </a:p>
          <a:p>
            <a:pPr marL="710220" lvl="1" indent="-23674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37</a:t>
            </a:fld>
            <a:endParaRPr lang="en-US" dirty="0"/>
          </a:p>
        </p:txBody>
      </p:sp>
    </p:spTree>
    <p:extLst>
      <p:ext uri="{BB962C8B-B14F-4D97-AF65-F5344CB8AC3E}">
        <p14:creationId xmlns:p14="http://schemas.microsoft.com/office/powerpoint/2010/main" val="2411411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38</a:t>
            </a:fld>
            <a:endParaRPr lang="en-US" dirty="0"/>
          </a:p>
        </p:txBody>
      </p:sp>
    </p:spTree>
    <p:extLst>
      <p:ext uri="{BB962C8B-B14F-4D97-AF65-F5344CB8AC3E}">
        <p14:creationId xmlns:p14="http://schemas.microsoft.com/office/powerpoint/2010/main" val="1636438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baseline="0" dirty="0"/>
              <a:t>Note: The website listed below may be used to answer additional questions a food establishment may have </a:t>
            </a:r>
            <a:r>
              <a:rPr lang="en-US" dirty="0">
                <a:solidFill>
                  <a:schemeClr val="accent6"/>
                </a:solidFill>
                <a:latin typeface="Times New Roman" panose="02020603050405020304" pitchFamily="18" charset="0"/>
                <a:cs typeface="Times New Roman" panose="02020603050405020304" pitchFamily="18" charset="0"/>
              </a:rPr>
              <a:t>https://www.env.nm.gov/foodprogram/</a:t>
            </a:r>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39</a:t>
            </a:fld>
            <a:endParaRPr lang="en-US" dirty="0"/>
          </a:p>
        </p:txBody>
      </p:sp>
    </p:spTree>
    <p:extLst>
      <p:ext uri="{BB962C8B-B14F-4D97-AF65-F5344CB8AC3E}">
        <p14:creationId xmlns:p14="http://schemas.microsoft.com/office/powerpoint/2010/main" val="412637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 Notes:</a:t>
            </a:r>
          </a:p>
          <a:p>
            <a:pPr marL="473479" lvl="1"/>
            <a:endParaRPr lang="en-US" u="sng" baseline="0" dirty="0"/>
          </a:p>
          <a:p>
            <a:r>
              <a:rPr lang="en-US" dirty="0"/>
              <a:t>Knowing the “why” helps us better understand the importance of what we’re being required to do. </a:t>
            </a:r>
          </a:p>
          <a:p>
            <a:endParaRPr lang="en-US" dirty="0"/>
          </a:p>
          <a:p>
            <a:r>
              <a:rPr lang="en-US" dirty="0"/>
              <a:t>Food safety is important because our actions, if incorrect, can lead to people becoming ill, needing to be hospitalized, or dying.  </a:t>
            </a:r>
          </a:p>
          <a:p>
            <a:r>
              <a:rPr lang="en-US" dirty="0"/>
              <a:t>Learning how to handle food safely and following those practices can keep people from becoming ill.</a:t>
            </a:r>
          </a:p>
          <a:p>
            <a:pPr lvl="0"/>
            <a:endParaRPr lang="en-US" dirty="0"/>
          </a:p>
          <a:p>
            <a:pPr marL="228580" indent="-228580">
              <a:buFont typeface="+mj-lt"/>
              <a:buAutoNum type="arabicParenR"/>
            </a:pPr>
            <a:r>
              <a:rPr lang="en-US" dirty="0"/>
              <a:t>Has anyone every had a foodborne illness? </a:t>
            </a:r>
          </a:p>
          <a:p>
            <a:pPr marL="685739" lvl="1" indent="-228580">
              <a:buFont typeface="+mj-lt"/>
              <a:buAutoNum type="alphaLcParenR"/>
            </a:pPr>
            <a:r>
              <a:rPr lang="en-US" dirty="0"/>
              <a:t>How did you feel? Miserable, right?!? </a:t>
            </a:r>
          </a:p>
          <a:p>
            <a:pPr marL="685739" lvl="1" indent="-228580">
              <a:buFont typeface="+mj-lt"/>
              <a:buAutoNum type="alphaLcParenR"/>
            </a:pPr>
            <a:r>
              <a:rPr lang="en-US" dirty="0"/>
              <a:t>Well, you’re not alone! 9 Million others get sick every year.</a:t>
            </a:r>
          </a:p>
          <a:p>
            <a:pPr marL="457159" lvl="1"/>
            <a:endParaRPr lang="en-US" dirty="0"/>
          </a:p>
          <a:p>
            <a:pPr marL="228580" indent="-228580">
              <a:buFont typeface="+mj-lt"/>
              <a:buAutoNum type="arabicParenR"/>
            </a:pPr>
            <a:r>
              <a:rPr lang="en-US" dirty="0"/>
              <a:t>Does anyone have kids or grandkids?</a:t>
            </a:r>
          </a:p>
          <a:p>
            <a:pPr marL="685739" lvl="1" indent="-228580">
              <a:buFont typeface="+mj-lt"/>
              <a:buAutoNum type="alphaLcParenR"/>
            </a:pPr>
            <a:r>
              <a:rPr lang="en-US" dirty="0"/>
              <a:t>When they get sick, how does it impact you? Makes you feel terrible for them, right?!?</a:t>
            </a:r>
          </a:p>
          <a:p>
            <a:pPr marL="685739" lvl="1" indent="-228580">
              <a:buFont typeface="+mj-lt"/>
              <a:buAutoNum type="alphaLcParenR"/>
            </a:pPr>
            <a:r>
              <a:rPr lang="en-US" dirty="0"/>
              <a:t>Young children and elderly are much more likely to become seriously ill than a health adult.</a:t>
            </a:r>
          </a:p>
          <a:p>
            <a:pPr marL="685739" lvl="1" indent="-228580">
              <a:buFont typeface="+mj-lt"/>
              <a:buAutoNum type="alphaLcParenR"/>
            </a:pPr>
            <a:r>
              <a:rPr lang="en-US" dirty="0"/>
              <a:t>For this reason, extra care must be taken when serving children or the elderly.</a:t>
            </a:r>
          </a:p>
          <a:p>
            <a:pPr marL="457159" lvl="1"/>
            <a:endParaRPr lang="en-US" dirty="0"/>
          </a:p>
          <a:p>
            <a:pPr marL="228580" indent="-228580">
              <a:buFont typeface="+mj-lt"/>
              <a:buAutoNum type="arabicParenR"/>
            </a:pPr>
            <a:r>
              <a:rPr lang="en-US" dirty="0"/>
              <a:t>Certain illnesses can also cause pregnant women to miscarry.  Likewise, children with food allergies are at high risk of serious illness or death if allergen foods are not handled properly.</a:t>
            </a:r>
          </a:p>
          <a:p>
            <a:endParaRPr lang="en-US" dirty="0"/>
          </a:p>
          <a:p>
            <a:r>
              <a:rPr lang="en-US" u="sng" dirty="0"/>
              <a:t>Helpful Hints:</a:t>
            </a:r>
          </a:p>
          <a:p>
            <a:r>
              <a:rPr lang="en-US" dirty="0"/>
              <a:t>It may be helpful to let people know that the effects of foodborne illness go beyond feeling poorly from being sick.  When people get sick from food, it may also result in lost wages from not being able to work and possibly large bills from doctor visits and/or hospitalization. </a:t>
            </a:r>
          </a:p>
          <a:p>
            <a:pPr marL="473479" lvl="1"/>
            <a:endParaRPr lang="en-US" u="sng"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4</a:t>
            </a:fld>
            <a:endParaRPr lang="en-US" dirty="0"/>
          </a:p>
        </p:txBody>
      </p:sp>
    </p:spTree>
    <p:extLst>
      <p:ext uri="{BB962C8B-B14F-4D97-AF65-F5344CB8AC3E}">
        <p14:creationId xmlns:p14="http://schemas.microsoft.com/office/powerpoint/2010/main" val="377018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a:t>
            </a:r>
          </a:p>
          <a:p>
            <a:pPr marL="473479" lvl="1"/>
            <a:r>
              <a:rPr lang="en-US" u="none" baseline="0" dirty="0"/>
              <a:t>Knowing a few key food-safety related terms will help you better understand this training and day-to-day operations in this food establishment.</a:t>
            </a:r>
          </a:p>
          <a:p>
            <a:pPr marL="473479" lvl="1"/>
            <a:endParaRPr lang="en-US" u="none" baseline="0" dirty="0"/>
          </a:p>
          <a:p>
            <a:pPr marL="473479" lvl="1"/>
            <a:r>
              <a:rPr lang="en-US" u="none" baseline="0" dirty="0"/>
              <a:t>While we wont’ cover all important terms, we’ve chosen a few key terms to review before proceeding.  If you ever have questions about the meaning of a word as we move forward, please ask.</a:t>
            </a:r>
          </a:p>
          <a:p>
            <a:pPr marL="473479" lvl="1"/>
            <a:endParaRPr lang="en-US" u="none" baseline="0" dirty="0"/>
          </a:p>
          <a:p>
            <a:pPr marL="702059" lvl="1" indent="-228580">
              <a:buFont typeface="+mj-lt"/>
              <a:buAutoNum type="arabicParenR"/>
            </a:pPr>
            <a:r>
              <a:rPr lang="en-US" u="none" baseline="0" dirty="0"/>
              <a:t>The first term we’ll discuss briefly is: Food Employee.  Read definition.  Give examples of unpackaged food.  Examples of food equipment or utensils include: spatulas, tongs, and forks. Example of a food contact surface: cutting boards.</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Foodborne illness. Read definition. When a person eats food that has harmful germs (bacteria, we’ll discuss in a moment) and gets sick.  This is often called “Food poisoning”.</a:t>
            </a:r>
          </a:p>
          <a:p>
            <a:pPr marL="702059" lvl="1" indent="-228580">
              <a:buFont typeface="+mj-lt"/>
              <a:buAutoNum type="arabicParenR"/>
            </a:pPr>
            <a:endParaRPr lang="en-US" u="none" baseline="0" dirty="0"/>
          </a:p>
          <a:p>
            <a:pPr marL="702059" lvl="1" indent="-228580">
              <a:buFont typeface="+mj-lt"/>
              <a:buAutoNum type="arabicParenR"/>
            </a:pPr>
            <a:r>
              <a:rPr lang="en-US" u="none" baseline="0" dirty="0"/>
              <a:t>Foodborne illness outbreak.  Read definition.  Example: 2 or more people eat lunch the same day and all end up ill later that night.</a:t>
            </a:r>
          </a:p>
          <a:p>
            <a:pPr marL="473479" lvl="1"/>
            <a:endParaRPr lang="en-US" u="sng"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5</a:t>
            </a:fld>
            <a:endParaRPr lang="en-US" dirty="0"/>
          </a:p>
        </p:txBody>
      </p:sp>
    </p:spTree>
    <p:extLst>
      <p:ext uri="{BB962C8B-B14F-4D97-AF65-F5344CB8AC3E}">
        <p14:creationId xmlns:p14="http://schemas.microsoft.com/office/powerpoint/2010/main" val="385094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a:t>
            </a:r>
          </a:p>
          <a:p>
            <a:pPr marL="473479" lvl="1"/>
            <a:endParaRPr lang="en-US" u="sng" baseline="0" dirty="0"/>
          </a:p>
          <a:p>
            <a:pPr marL="473479" lvl="1"/>
            <a:r>
              <a:rPr lang="en-US" u="none" baseline="0" dirty="0"/>
              <a:t>4) Reay-to-eat food.  Read definition.  Examples of ready to eat food are: vegetables, fruits, bread, chicken breast (after it’s been thoroughly cooked).</a:t>
            </a:r>
          </a:p>
          <a:p>
            <a:pPr marL="473479" lvl="1"/>
            <a:endParaRPr lang="en-US" u="none" baseline="0" dirty="0"/>
          </a:p>
          <a:p>
            <a:pPr marL="473479" lvl="1"/>
            <a:r>
              <a:rPr lang="en-US" u="none" baseline="0" dirty="0"/>
              <a:t>5) Pathogenic bacteria. Read definition.  We’ll be referring to “pathogenic bacteria” as bacteria moving forward.  Another word people often use for bacteria is “germs”.  Bacteria are so small you can’t see them, but they are harmful.  Much of what we discuss in this training is about keeping bacteria out of food, or removing it from the food (cooking raw ground beef thoroughly) before serving it.</a:t>
            </a:r>
          </a:p>
          <a:p>
            <a:pPr marL="473479" lvl="1"/>
            <a:endParaRPr lang="en-US" u="none" baseline="0" dirty="0"/>
          </a:p>
          <a:p>
            <a:pPr marL="473479" lvl="1"/>
            <a:r>
              <a:rPr lang="en-US" u="none" baseline="0" dirty="0"/>
              <a:t>6) Cross-contamination. Read definition.  An example of cross-contamination is setting raw hamburger patties on lettuce in the prep table.  The raw meat would transfer harmful bacteria to the lettuce. Another example is raw chicken being stored above jello in the refrigerator and dripping into the jello.</a:t>
            </a:r>
          </a:p>
          <a:p>
            <a:pPr marL="473479" lvl="1"/>
            <a:endParaRPr lang="en-US" u="none" baseline="0" dirty="0"/>
          </a:p>
          <a:p>
            <a:pPr marL="473479" lvl="1"/>
            <a:r>
              <a:rPr lang="en-US" u="none" baseline="0" dirty="0"/>
              <a:t>7) Time/temperature control for safety food. Read definition.  Previous called “potentially hazardous food”.  Examples include: raw meat, cheese, cut tomatoes, cooked vegetables.</a:t>
            </a:r>
          </a:p>
          <a:p>
            <a:pPr marL="473479" lvl="1"/>
            <a:endParaRPr lang="en-US" u="none"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6</a:t>
            </a:fld>
            <a:endParaRPr lang="en-US" dirty="0"/>
          </a:p>
        </p:txBody>
      </p:sp>
    </p:spTree>
    <p:extLst>
      <p:ext uri="{BB962C8B-B14F-4D97-AF65-F5344CB8AC3E}">
        <p14:creationId xmlns:p14="http://schemas.microsoft.com/office/powerpoint/2010/main" val="195104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a:t>
            </a:r>
          </a:p>
          <a:p>
            <a:pPr marL="473479" lvl="1"/>
            <a:r>
              <a:rPr lang="en-US" baseline="0" dirty="0"/>
              <a:t>It is easy to make some assumptions about what causes food to be unsafe or what unsafe food may look like or smell like.  Let’s look at a couple of quick “myths” to make sure we know the truth about a few common “myths”.</a:t>
            </a:r>
          </a:p>
          <a:p>
            <a:pPr marL="473479" lvl="1"/>
            <a:endParaRPr lang="en-US" baseline="0" dirty="0"/>
          </a:p>
          <a:p>
            <a:pPr marL="473479" lvl="1"/>
            <a:r>
              <a:rPr lang="en-US" baseline="0" dirty="0"/>
              <a:t>1) Read line. This is not true.  Food does not have to smell or taste bad to make you sick.  Food that tastes delicious can still make you sick.</a:t>
            </a:r>
          </a:p>
          <a:p>
            <a:pPr marL="473479" lvl="1"/>
            <a:endParaRPr lang="en-US" baseline="0" dirty="0"/>
          </a:p>
          <a:p>
            <a:pPr marL="473479" lvl="1"/>
            <a:r>
              <a:rPr lang="en-US" baseline="0" dirty="0"/>
              <a:t>Harmful bacteria often don’t affect the smell or flavor of food but they can still make you very sick.</a:t>
            </a:r>
          </a:p>
          <a:p>
            <a:pPr marL="473479" lvl="1"/>
            <a:endParaRPr lang="en-US" baseline="0" dirty="0"/>
          </a:p>
          <a:p>
            <a:pPr marL="473479" lvl="1"/>
            <a:r>
              <a:rPr lang="en-US" baseline="0" dirty="0"/>
              <a:t>2) Read line. Simply Cooking food will not always remove/kill harmful bacteria from the food.  Certain types of harmful bacteria can survive the cooking process.  Often times, these harmful bacteria found in food are a result of improper cooling or canning (such as green beans).</a:t>
            </a:r>
          </a:p>
          <a:p>
            <a:pPr marL="1565354" lvl="3" indent="-177555">
              <a:buFont typeface="Wingdings" panose="05000000000000000000" pitchFamily="2" charset="2"/>
              <a:buChar char="Ø"/>
            </a:pPr>
            <a:endParaRPr lang="en-US" baseline="0" dirty="0"/>
          </a:p>
          <a:p>
            <a:pPr marL="473479" lvl="1"/>
            <a:r>
              <a:rPr lang="en-US" baseline="0" dirty="0"/>
              <a:t>3) Read line.  Keeping a clean kitchen is important to support other food safety practices and to keep insects and pests out, but a clean kitchen by itself, does not guarantee safe food will be served. </a:t>
            </a:r>
          </a:p>
          <a:p>
            <a:pPr marL="473479" lvl="1"/>
            <a:endParaRPr lang="en-US" baseline="0" dirty="0"/>
          </a:p>
          <a:p>
            <a:pPr marL="473479" lvl="1"/>
            <a:r>
              <a:rPr lang="en-US" baseline="0" dirty="0"/>
              <a:t>It’s sometimes easy to focus on having a clean kitchen more than other food safety items, but remember, a clean kitchen only supports other equally, or even more, important food safety practices that will help us serve safe food.</a:t>
            </a:r>
          </a:p>
          <a:p>
            <a:pPr marL="473479" lvl="1"/>
            <a:endParaRPr lang="en-US" baseline="0" dirty="0"/>
          </a:p>
          <a:p>
            <a:pPr marL="473479" lvl="1"/>
            <a:r>
              <a:rPr lang="en-US" baseline="0" dirty="0"/>
              <a:t>4) Fresh food, like produce, is often thought of as being healthy and safe, but the truth is, it can contain harmful bacteria just like raw meat does.</a:t>
            </a:r>
          </a:p>
          <a:p>
            <a:pPr marL="473479" lvl="1"/>
            <a:endParaRPr lang="en-US" baseline="0" dirty="0"/>
          </a:p>
          <a:p>
            <a:pPr marL="473479" lvl="1"/>
            <a:r>
              <a:rPr lang="en-US" baseline="0" dirty="0"/>
              <a:t>That’s why it’s important, and required, that we wash all fruits/vegetables thoroughly before cutting, storing, and serving.  Thoroughly washing fruits/vegetables will significantly reduce the risk of foodborne illness.</a:t>
            </a:r>
          </a:p>
          <a:p>
            <a:pPr marL="473479" lvl="1"/>
            <a:endParaRPr lang="en-US" baseline="0" dirty="0"/>
          </a:p>
          <a:p>
            <a:pPr marL="473479" lvl="1"/>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7</a:t>
            </a:fld>
            <a:endParaRPr lang="en-US" dirty="0"/>
          </a:p>
        </p:txBody>
      </p:sp>
    </p:spTree>
    <p:extLst>
      <p:ext uri="{BB962C8B-B14F-4D97-AF65-F5344CB8AC3E}">
        <p14:creationId xmlns:p14="http://schemas.microsoft.com/office/powerpoint/2010/main" val="251130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 </a:t>
            </a:r>
          </a:p>
          <a:p>
            <a:pPr marL="651035" lvl="1" indent="-177555">
              <a:lnSpc>
                <a:spcPct val="200000"/>
              </a:lnSpc>
              <a:buFont typeface="Wingdings" panose="05000000000000000000" pitchFamily="2" charset="2"/>
              <a:buChar char="Ø"/>
            </a:pPr>
            <a:endParaRPr lang="en-US" baseline="0" dirty="0"/>
          </a:p>
          <a:p>
            <a:pPr marL="473479" lvl="1">
              <a:lnSpc>
                <a:spcPct val="200000"/>
              </a:lnSpc>
            </a:pPr>
            <a:r>
              <a:rPr lang="en-US" baseline="0" dirty="0"/>
              <a:t>Studies of foodborne illness and foodborne illness outbreaks have revealed common errors that lead to making people sick from consuming food.  </a:t>
            </a:r>
          </a:p>
          <a:p>
            <a:pPr marL="473479" lvl="1">
              <a:lnSpc>
                <a:spcPct val="200000"/>
              </a:lnSpc>
            </a:pPr>
            <a:endParaRPr lang="en-US" baseline="0" dirty="0"/>
          </a:p>
          <a:p>
            <a:pPr marL="473479" lvl="1">
              <a:lnSpc>
                <a:spcPct val="200000"/>
              </a:lnSpc>
            </a:pPr>
            <a:r>
              <a:rPr lang="en-US" baseline="0" dirty="0"/>
              <a:t>The top five causes are listed here.  Let’s talk about each briefly.  We’ll be discussing each in more detail later.</a:t>
            </a:r>
          </a:p>
          <a:p>
            <a:pPr marL="473479" lvl="1">
              <a:lnSpc>
                <a:spcPct val="200000"/>
              </a:lnSpc>
            </a:pPr>
            <a:endParaRPr lang="en-US" baseline="0" dirty="0"/>
          </a:p>
          <a:p>
            <a:pPr marL="702059" lvl="1" indent="-228580">
              <a:lnSpc>
                <a:spcPct val="200000"/>
              </a:lnSpc>
              <a:buFont typeface="Wingdings" panose="05000000000000000000" pitchFamily="2" charset="2"/>
              <a:buAutoNum type="arabicParenR"/>
            </a:pPr>
            <a:r>
              <a:rPr lang="en-US" baseline="0" dirty="0"/>
              <a:t>Read line.  Employees working sick and not practicing good hyenine (such as properly washing hands) is a frequent cause of foodborne illness.</a:t>
            </a:r>
          </a:p>
          <a:p>
            <a:pPr marL="702059" lvl="1" indent="-228580">
              <a:lnSpc>
                <a:spcPct val="200000"/>
              </a:lnSpc>
              <a:buFont typeface="Wingdings" panose="05000000000000000000" pitchFamily="2" charset="2"/>
              <a:buAutoNum type="arabicParenR"/>
            </a:pPr>
            <a:endParaRPr lang="en-US" baseline="0" dirty="0"/>
          </a:p>
          <a:p>
            <a:pPr marL="702059" lvl="1" indent="-228580">
              <a:lnSpc>
                <a:spcPct val="200000"/>
              </a:lnSpc>
              <a:buFont typeface="Wingdings" panose="05000000000000000000" pitchFamily="2" charset="2"/>
              <a:buAutoNum type="arabicParenR"/>
            </a:pPr>
            <a:r>
              <a:rPr lang="en-US" baseline="0" dirty="0"/>
              <a:t>Likewise, time-temperature abuse of food is another.  Examples of time-temperature abuse include: leaving time/temperature control for safety foods (raw meat) at room temperature for an extended amount of time, or improper cooling food so that it stays in the “danger zone” (we’ll discuss later) for long periods of time.</a:t>
            </a:r>
          </a:p>
          <a:p>
            <a:pPr marL="702059" lvl="1" indent="-228580">
              <a:lnSpc>
                <a:spcPct val="200000"/>
              </a:lnSpc>
              <a:buFont typeface="Wingdings" panose="05000000000000000000" pitchFamily="2" charset="2"/>
              <a:buAutoNum type="arabicParenR"/>
            </a:pPr>
            <a:endParaRPr lang="en-US" baseline="0" dirty="0"/>
          </a:p>
          <a:p>
            <a:pPr marL="702059" lvl="1" indent="-228580">
              <a:lnSpc>
                <a:spcPct val="200000"/>
              </a:lnSpc>
              <a:buFont typeface="Wingdings" panose="05000000000000000000" pitchFamily="2" charset="2"/>
              <a:buAutoNum type="arabicParenR"/>
            </a:pPr>
            <a:r>
              <a:rPr lang="en-US" baseline="0" dirty="0"/>
              <a:t>Read line.  We discussed this already and gave examples; but it’s worth noting this is another frequent cause of foodborne illness.</a:t>
            </a:r>
          </a:p>
          <a:p>
            <a:pPr marL="702059" lvl="1" indent="-228580">
              <a:lnSpc>
                <a:spcPct val="200000"/>
              </a:lnSpc>
              <a:buFont typeface="Wingdings" panose="05000000000000000000" pitchFamily="2" charset="2"/>
              <a:buAutoNum type="arabicParenR"/>
            </a:pPr>
            <a:endParaRPr lang="en-US" baseline="0" dirty="0"/>
          </a:p>
          <a:p>
            <a:pPr marL="702059" lvl="1" indent="-228580">
              <a:lnSpc>
                <a:spcPct val="200000"/>
              </a:lnSpc>
              <a:buFont typeface="Wingdings" panose="05000000000000000000" pitchFamily="2" charset="2"/>
              <a:buAutoNum type="arabicParenR"/>
            </a:pPr>
            <a:r>
              <a:rPr lang="en-US" baseline="0" dirty="0"/>
              <a:t>Read line. We’ll discuss the proper cleaning and sanitizing of food-contact surfaces and equipment later.</a:t>
            </a:r>
          </a:p>
          <a:p>
            <a:pPr marL="702059" lvl="1" indent="-228580">
              <a:lnSpc>
                <a:spcPct val="200000"/>
              </a:lnSpc>
              <a:buFont typeface="Wingdings" panose="05000000000000000000" pitchFamily="2" charset="2"/>
              <a:buAutoNum type="arabicParenR"/>
            </a:pPr>
            <a:endParaRPr lang="en-US" baseline="0" dirty="0"/>
          </a:p>
          <a:p>
            <a:pPr marL="702059" lvl="1" indent="-228580">
              <a:lnSpc>
                <a:spcPct val="200000"/>
              </a:lnSpc>
              <a:buFont typeface="Wingdings" panose="05000000000000000000" pitchFamily="2" charset="2"/>
              <a:buAutoNum type="arabicParenR"/>
            </a:pPr>
            <a:r>
              <a:rPr lang="en-US" baseline="0" dirty="0"/>
              <a:t>Read line.  Obtaining food from people/companies not authorized to produce and distribute food continues to be a more frequent cause of foodborne illness. Example: home-canned vegetables or home-made beef jerky.</a:t>
            </a:r>
          </a:p>
          <a:p>
            <a:pPr marL="702059" lvl="1" indent="-228580">
              <a:lnSpc>
                <a:spcPct val="200000"/>
              </a:lnSpc>
              <a:buFont typeface="Wingdings" panose="05000000000000000000" pitchFamily="2" charset="2"/>
              <a:buAutoNum type="arabicParenR"/>
            </a:pPr>
            <a:endParaRPr lang="en-US" baseline="0" dirty="0"/>
          </a:p>
          <a:p>
            <a:pPr marL="710220" lvl="1" indent="-23674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8</a:t>
            </a:fld>
            <a:endParaRPr lang="en-US" dirty="0"/>
          </a:p>
        </p:txBody>
      </p:sp>
    </p:spTree>
    <p:extLst>
      <p:ext uri="{BB962C8B-B14F-4D97-AF65-F5344CB8AC3E}">
        <p14:creationId xmlns:p14="http://schemas.microsoft.com/office/powerpoint/2010/main" val="310238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a:xfrm>
            <a:off x="975365" y="4560577"/>
            <a:ext cx="5364480" cy="4320540"/>
          </a:xfrm>
          <a:prstGeom prst="rect">
            <a:avLst/>
          </a:prstGeom>
        </p:spPr>
        <p:txBody>
          <a:bodyPr/>
          <a:lstStyle/>
          <a:p>
            <a:pPr marL="473479" lvl="1"/>
            <a:r>
              <a:rPr lang="en-US" u="sng" baseline="0" dirty="0"/>
              <a:t>Speakers Notes:</a:t>
            </a:r>
          </a:p>
          <a:p>
            <a:pPr marL="473479" lvl="1"/>
            <a:r>
              <a:rPr lang="en-US" baseline="0" dirty="0"/>
              <a:t>Food Employees working while ill and/or having poor personal hygiene practices are one of the most common causes of transferring harmful bacteria to food and causing foodborne illness.</a:t>
            </a:r>
          </a:p>
          <a:p>
            <a:pPr marL="651035" lvl="1" indent="-177555">
              <a:buFont typeface="Wingdings" panose="05000000000000000000" pitchFamily="2" charset="2"/>
              <a:buChar char="Ø"/>
            </a:pPr>
            <a:endParaRPr lang="en-US" baseline="0" dirty="0"/>
          </a:p>
          <a:p>
            <a:pPr marL="473479" lvl="1"/>
            <a:r>
              <a:rPr lang="en-US" baseline="0" dirty="0"/>
              <a:t>Each of the items listed has led to foodborne illness from people spreading harmful bacteria from themselves to the food prepared and/or served and then to people eating the food.</a:t>
            </a:r>
          </a:p>
          <a:p>
            <a:pPr marL="473479" lvl="1"/>
            <a:endParaRPr lang="en-US" baseline="0" dirty="0"/>
          </a:p>
          <a:p>
            <a:pPr marL="473479" lvl="1"/>
            <a:r>
              <a:rPr lang="en-US" baseline="0" dirty="0"/>
              <a:t>Read lines 1-5.  We’ll discuss each of these in further details shortly.</a:t>
            </a:r>
          </a:p>
          <a:p>
            <a:pPr marL="473479" lvl="1"/>
            <a:r>
              <a:rPr lang="en-US" baseline="0" dirty="0"/>
              <a:t> </a:t>
            </a:r>
          </a:p>
          <a:p>
            <a:pPr marL="651035" lvl="1" indent="-177555">
              <a:buFont typeface="Wingdings" panose="05000000000000000000" pitchFamily="2" charset="2"/>
              <a:buChar char="Ø"/>
            </a:pPr>
            <a:endParaRPr lang="en-US" baseline="0" dirty="0"/>
          </a:p>
        </p:txBody>
      </p:sp>
      <p:sp>
        <p:nvSpPr>
          <p:cNvPr id="4" name="Slide Number Placeholder 3"/>
          <p:cNvSpPr>
            <a:spLocks noGrp="1"/>
          </p:cNvSpPr>
          <p:nvPr>
            <p:ph type="sldNum" sz="quarter" idx="10"/>
          </p:nvPr>
        </p:nvSpPr>
        <p:spPr/>
        <p:txBody>
          <a:bodyPr/>
          <a:lstStyle/>
          <a:p>
            <a:fld id="{A046E965-DA6E-4C5E-88E3-B52E257FCC82}" type="slidenum">
              <a:rPr lang="en-US" smtClean="0"/>
              <a:pPr/>
              <a:t>9</a:t>
            </a:fld>
            <a:endParaRPr lang="en-US" dirty="0"/>
          </a:p>
        </p:txBody>
      </p:sp>
    </p:spTree>
    <p:extLst>
      <p:ext uri="{BB962C8B-B14F-4D97-AF65-F5344CB8AC3E}">
        <p14:creationId xmlns:p14="http://schemas.microsoft.com/office/powerpoint/2010/main" val="419021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01EC773-9F19-4D80-B285-5964E4D0528A}" type="datetime1">
              <a:rPr lang="en-US"/>
              <a:pPr/>
              <a:t>2/21/2019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556721B-B276-4B1B-931B-D203CBA2FE0E}" type="slidenum">
              <a:rPr lang="en-US"/>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8494328-E20A-4BA6-BD7F-6CFBC6430DDA}" type="datetime1">
              <a:rPr lang="en-US"/>
              <a:pPr/>
              <a:t>2/21/2019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F93B2FF-4359-4BED-B0D7-65A744F4C828}" type="slidenum">
              <a:rPr lang="en-US"/>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1FA845F-6A98-4839-9CC4-4D0CA1B4CF38}" type="datetime1">
              <a:rPr lang="en-US"/>
              <a:pPr/>
              <a:t>2/21/2019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E69B5F6-D962-4F02-AE79-5C2CEC6F4C70}" type="slidenum">
              <a:rPr lang="en-US"/>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EDAF5B6-38CE-4187-A5DC-B3FC34FCFCF8}" type="datetime1">
              <a:rPr lang="en-US"/>
              <a:pPr/>
              <a:t>2/21/2019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759EA7D-9C0E-4D69-AA1E-CE610FADEB2B}" type="slidenum">
              <a:rPr lang="en-US"/>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0D8C7D38-E33A-43DB-96B4-9E1C40134CC3}" type="datetime1">
              <a:rPr lang="en-US"/>
              <a:pPr/>
              <a:t>2/21/2019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C84FE60-97FE-42D6-BA77-FD04D22610F2}" type="slidenum">
              <a:rPr lang="en-US"/>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2A70F9A-7BD1-4152-8224-8B2CE1AAFC28}" type="datetime1">
              <a:rPr lang="en-US"/>
              <a:pPr/>
              <a:t>2/21/2019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D2A238E-A880-4289-A517-D74E4AF21B27}" type="slidenum">
              <a:rPr lang="en-US"/>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DA09722-F730-486E-BE1E-45341A6CD2E9}" type="datetime1">
              <a:rPr lang="en-US"/>
              <a:pPr/>
              <a:t>2/21/2019</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695F236-5DC5-4196-B403-4198BBD19028}" type="slidenum">
              <a:rPr lang="en-US"/>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D86062D-A460-4130-8BB4-1C8BFCB2EEEF}" type="datetime1">
              <a:rPr lang="en-US"/>
              <a:pPr/>
              <a:t>2/21/2019</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E681744-0061-49E3-B1ED-8A140F54F7A2}" type="slidenum">
              <a:rPr lang="en-US"/>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510D8F3-82EA-4A39-A629-3930B3574605}" type="datetime1">
              <a:rPr lang="en-US"/>
              <a:pPr/>
              <a:t>2/21/2019</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B5A9783-0FC5-43F3-A690-4EE162B8D438}" type="slidenum">
              <a:rPr lang="en-US"/>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116D57C5-1002-4B33-AD9D-3472FA199DE2}" type="datetime1">
              <a:rPr lang="en-US"/>
              <a:pPr/>
              <a:t>2/21/2019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51217D0-F19B-4EC4-ABD5-BD03304FE24B}" type="slidenum">
              <a:rPr lang="en-US"/>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781B8081-0EB3-4E32-ADA8-44D2F33CA3FB}" type="datetime1">
              <a:rPr lang="en-US"/>
              <a:pPr/>
              <a:t>2/21/2019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F81F63F-54F7-4D78-948C-595F79BE00F7}" type="slidenum">
              <a:rPr lang="en-US"/>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7AD5071-A6B2-441A-BA60-452652E5A317}" type="datetime1">
              <a:rPr lang="en-US"/>
              <a:pPr/>
              <a:t>2/21/2019</a:t>
            </a:fld>
            <a:endParaRPr lang="en-US" dirty="0"/>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B3A5BB6-5986-4583-8E83-68A89925B24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random/>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env.nm.gov/fod/Food_Program/documents/FieldGuide_Version_2.0_061316.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google.com/url?sa=t&amp;rct=j&amp;q=&amp;esrc=s&amp;source=web&amp;cd=3&amp;ved=2ahUKEwjDsJHvsfrdAhVyKH0KHYIIAkYQFjACegQIAxAC&amp;url=https://www.alabamapublichealth.gov/foodsafety/assets/DishwashingDiagram.pdf&amp;usg=AOvVaw3ydrVhvOXU1-to4Y4LKC77"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381000"/>
            <a:ext cx="9144000" cy="2371726"/>
          </a:xfrm>
        </p:spPr>
        <p:txBody>
          <a:bodyPr/>
          <a:lstStyle/>
          <a:p>
            <a:r>
              <a:rPr lang="en-US" sz="6000" dirty="0">
                <a:solidFill>
                  <a:schemeClr val="accent2"/>
                </a:solidFill>
                <a:latin typeface="Franklin Gothic Heavy" pitchFamily="34" charset="0"/>
              </a:rPr>
              <a:t>Food Handler Training</a:t>
            </a:r>
            <a:endParaRPr lang="en-US" sz="6000" dirty="0">
              <a:solidFill>
                <a:schemeClr val="tx1"/>
              </a:solidFill>
              <a:latin typeface="Franklin Gothic Heavy" pitchFamily="34" charset="0"/>
            </a:endParaRPr>
          </a:p>
        </p:txBody>
      </p:sp>
      <p:pic>
        <p:nvPicPr>
          <p:cNvPr id="2059" name="Picture 11" descr="NMED Logo-color300"/>
          <p:cNvPicPr>
            <a:picLocks noChangeAspect="1" noChangeArrowheads="1"/>
          </p:cNvPicPr>
          <p:nvPr/>
        </p:nvPicPr>
        <p:blipFill>
          <a:blip r:embed="rId3" cstate="print"/>
          <a:srcRect/>
          <a:stretch>
            <a:fillRect/>
          </a:stretch>
        </p:blipFill>
        <p:spPr bwMode="auto">
          <a:xfrm>
            <a:off x="3124200" y="2752726"/>
            <a:ext cx="3048000" cy="1365250"/>
          </a:xfrm>
          <a:prstGeom prst="rect">
            <a:avLst/>
          </a:prstGeom>
          <a:noFill/>
        </p:spPr>
      </p:pic>
      <p:sp>
        <p:nvSpPr>
          <p:cNvPr id="3" name="TextBox 2"/>
          <p:cNvSpPr txBox="1"/>
          <p:nvPr/>
        </p:nvSpPr>
        <p:spPr>
          <a:xfrm>
            <a:off x="0" y="4572000"/>
            <a:ext cx="9144000" cy="1446550"/>
          </a:xfrm>
          <a:prstGeom prst="rect">
            <a:avLst/>
          </a:prstGeom>
          <a:noFill/>
        </p:spPr>
        <p:txBody>
          <a:bodyPr wrap="square" rtlCol="0">
            <a:spAutoFit/>
          </a:bodyPr>
          <a:lstStyle/>
          <a:p>
            <a:pPr algn="ctr"/>
            <a:r>
              <a:rPr lang="en-US" sz="4400" dirty="0">
                <a:solidFill>
                  <a:schemeClr val="accent2"/>
                </a:solidFill>
                <a:latin typeface="Franklin Gothic Heavy" pitchFamily="34" charset="0"/>
              </a:rPr>
              <a:t>For</a:t>
            </a:r>
            <a:br>
              <a:rPr lang="en-US" sz="4400" dirty="0">
                <a:solidFill>
                  <a:schemeClr val="accent2"/>
                </a:solidFill>
                <a:latin typeface="Franklin Gothic Heavy" pitchFamily="34" charset="0"/>
              </a:rPr>
            </a:br>
            <a:r>
              <a:rPr lang="en-US" sz="4400" dirty="0">
                <a:solidFill>
                  <a:schemeClr val="accent2"/>
                </a:solidFill>
                <a:latin typeface="Franklin Gothic Heavy" pitchFamily="34" charset="0"/>
              </a:rPr>
              <a:t>Exempted Food Service Workers</a:t>
            </a:r>
            <a:endParaRPr lang="en-US" sz="4400" dirty="0"/>
          </a:p>
        </p:txBody>
      </p:sp>
      <p:sp>
        <p:nvSpPr>
          <p:cNvPr id="2" name="TextBox 1">
            <a:extLst>
              <a:ext uri="{FF2B5EF4-FFF2-40B4-BE49-F238E27FC236}">
                <a16:creationId xmlns:a16="http://schemas.microsoft.com/office/drawing/2014/main" id="{C9296406-C84C-443F-B068-00106CC8F73A}"/>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57940" y="2103219"/>
            <a:ext cx="6400800" cy="2773582"/>
          </a:xfrm>
        </p:spPr>
        <p:txBody>
          <a:bodyPr/>
          <a:lstStyle/>
          <a:p>
            <a:pPr marL="800100" lvl="1" indent="-342900">
              <a:buFont typeface="+mj-lt"/>
              <a:buAutoNum type="arabicParenR"/>
            </a:pPr>
            <a:r>
              <a:rPr lang="en-US" sz="2400" dirty="0"/>
              <a:t>Employees </a:t>
            </a:r>
            <a:r>
              <a:rPr lang="en-US" sz="2400" u="sng" dirty="0"/>
              <a:t>MUST</a:t>
            </a:r>
            <a:r>
              <a:rPr lang="en-US" sz="2400" dirty="0"/>
              <a:t> report symptoms to managers.</a:t>
            </a:r>
          </a:p>
          <a:p>
            <a:pPr marL="800100" lvl="1" indent="-342900">
              <a:buFont typeface="+mj-lt"/>
              <a:buAutoNum type="arabicParenR"/>
            </a:pPr>
            <a:endParaRPr lang="en-US" sz="2400" dirty="0"/>
          </a:p>
          <a:p>
            <a:pPr marL="800100" lvl="1" indent="-342900">
              <a:buFont typeface="+mj-lt"/>
              <a:buAutoNum type="arabicParenR"/>
            </a:pPr>
            <a:r>
              <a:rPr lang="en-US" sz="2400" dirty="0"/>
              <a:t>Managers </a:t>
            </a:r>
            <a:r>
              <a:rPr lang="en-US" sz="2400" u="sng" dirty="0"/>
              <a:t>MUST</a:t>
            </a:r>
            <a:r>
              <a:rPr lang="en-US" sz="2400" dirty="0"/>
              <a:t> exclude sick employees from food service.</a:t>
            </a:r>
          </a:p>
          <a:p>
            <a:pPr marL="800100" lvl="1" indent="-342900">
              <a:buFont typeface="+mj-lt"/>
              <a:buAutoNum type="arabicParenR"/>
            </a:pPr>
            <a:endParaRPr lang="en-US" sz="2400" dirty="0"/>
          </a:p>
          <a:p>
            <a:pPr marL="800100" lvl="1" indent="-342900">
              <a:buFont typeface="+mj-lt"/>
              <a:buAutoNum type="arabicParenR"/>
            </a:pPr>
            <a:r>
              <a:rPr lang="en-US" sz="2400" u="sng" dirty="0"/>
              <a:t>UNLESS</a:t>
            </a:r>
            <a:r>
              <a:rPr lang="en-US" sz="2400" dirty="0"/>
              <a:t>, these symptoms are caused by a medical condition or an unrelated cause, then a doctor’s note </a:t>
            </a:r>
            <a:r>
              <a:rPr lang="en-US" sz="2400" u="sng" dirty="0"/>
              <a:t>MUST</a:t>
            </a:r>
            <a:r>
              <a:rPr lang="en-US" sz="2400" dirty="0"/>
              <a:t> be provided for vomiting, diarrhea or jaundice. </a:t>
            </a:r>
          </a:p>
          <a:p>
            <a:pPr lvl="1">
              <a:buClr>
                <a:schemeClr val="folHlink"/>
              </a:buClr>
              <a:buFont typeface="Wingdings" panose="05000000000000000000" pitchFamily="2" charset="2"/>
              <a:buChar char="Ø"/>
            </a:pPr>
            <a:endParaRPr lang="en-US" sz="1600" dirty="0"/>
          </a:p>
          <a:p>
            <a:pPr marL="457200" lvl="1" indent="0">
              <a:buClr>
                <a:schemeClr val="folHlink"/>
              </a:buClr>
              <a:buNone/>
            </a:pPr>
            <a:endParaRPr lang="en-US" sz="18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90600" y="1147544"/>
            <a:ext cx="64770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 Employee Illness Reporting</a:t>
            </a:r>
          </a:p>
        </p:txBody>
      </p:sp>
      <p:sp>
        <p:nvSpPr>
          <p:cNvPr id="7" name="TextBox 6">
            <a:extLst>
              <a:ext uri="{FF2B5EF4-FFF2-40B4-BE49-F238E27FC236}">
                <a16:creationId xmlns:a16="http://schemas.microsoft.com/office/drawing/2014/main" id="{CAF53216-E6CA-4547-A120-4A70C435510B}"/>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4029499135"/>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57940" y="2103218"/>
            <a:ext cx="6400800" cy="4449981"/>
          </a:xfrm>
        </p:spPr>
        <p:txBody>
          <a:bodyPr/>
          <a:lstStyle/>
          <a:p>
            <a:pPr marL="971550" lvl="1" indent="-514350">
              <a:lnSpc>
                <a:spcPct val="150000"/>
              </a:lnSpc>
              <a:buFont typeface="+mj-lt"/>
              <a:buAutoNum type="arabicParenR"/>
            </a:pPr>
            <a:r>
              <a:rPr lang="en-US" dirty="0"/>
              <a:t>Vomiting</a:t>
            </a:r>
          </a:p>
          <a:p>
            <a:pPr marL="971550" lvl="1" indent="-514350">
              <a:lnSpc>
                <a:spcPct val="150000"/>
              </a:lnSpc>
              <a:buFont typeface="+mj-lt"/>
              <a:buAutoNum type="arabicParenR"/>
            </a:pPr>
            <a:r>
              <a:rPr lang="en-US" dirty="0"/>
              <a:t>Diarrhea</a:t>
            </a:r>
          </a:p>
          <a:p>
            <a:pPr marL="971550" lvl="1" indent="-514350">
              <a:lnSpc>
                <a:spcPct val="150000"/>
              </a:lnSpc>
              <a:buFont typeface="+mj-lt"/>
              <a:buAutoNum type="arabicParenR"/>
            </a:pPr>
            <a:r>
              <a:rPr lang="en-US" dirty="0"/>
              <a:t>Jaundice</a:t>
            </a:r>
          </a:p>
          <a:p>
            <a:pPr marL="971550" lvl="1" indent="-514350">
              <a:lnSpc>
                <a:spcPct val="150000"/>
              </a:lnSpc>
              <a:buFont typeface="+mj-lt"/>
              <a:buAutoNum type="arabicParenR"/>
            </a:pPr>
            <a:r>
              <a:rPr lang="en-US" dirty="0"/>
              <a:t>Sore Throat with a Fever</a:t>
            </a:r>
          </a:p>
          <a:p>
            <a:pPr marL="971550" lvl="1" indent="-514350">
              <a:lnSpc>
                <a:spcPct val="150000"/>
              </a:lnSpc>
              <a:buFont typeface="+mj-lt"/>
              <a:buAutoNum type="arabicParenR"/>
            </a:pPr>
            <a:r>
              <a:rPr lang="en-US" dirty="0"/>
              <a:t>Lesions with pus or infected wounds that are open or draining</a:t>
            </a:r>
          </a:p>
          <a:p>
            <a:pPr lvl="1">
              <a:buClr>
                <a:schemeClr val="folHlink"/>
              </a:buClr>
              <a:buFont typeface="Wingdings" panose="05000000000000000000" pitchFamily="2" charset="2"/>
              <a:buChar char="Ø"/>
            </a:pPr>
            <a:endParaRPr lang="en-US" sz="2400" dirty="0"/>
          </a:p>
          <a:p>
            <a:pPr marL="457200" lvl="1" indent="0">
              <a:buClr>
                <a:schemeClr val="folHlink"/>
              </a:buClr>
              <a:buNone/>
            </a:pPr>
            <a:endParaRPr lang="en-US"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76962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90600" y="1143000"/>
            <a:ext cx="80772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Employee Illness – Reportable Symptoms</a:t>
            </a:r>
          </a:p>
        </p:txBody>
      </p:sp>
      <p:pic>
        <p:nvPicPr>
          <p:cNvPr id="1028" name="Picture 4" descr="http://www.ocfoodinfo.com/images/health/env/food/symbol2.gif">
            <a:extLst>
              <a:ext uri="{FF2B5EF4-FFF2-40B4-BE49-F238E27FC236}">
                <a16:creationId xmlns:a16="http://schemas.microsoft.com/office/drawing/2014/main" id="{942F542C-5B42-4905-92DF-C96A31AF3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267235"/>
            <a:ext cx="1295400" cy="1360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0069C2-CC92-4546-A644-582FC6C9FB9B}"/>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0139198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103219"/>
            <a:ext cx="8382000" cy="3607238"/>
          </a:xfrm>
        </p:spPr>
        <p:txBody>
          <a:bodyPr/>
          <a:lstStyle/>
          <a:p>
            <a:pPr lvl="1">
              <a:buClr>
                <a:schemeClr val="folHlink"/>
              </a:buClr>
              <a:buFont typeface="Wingdings" panose="05000000000000000000" pitchFamily="2" charset="2"/>
              <a:buChar char="Ø"/>
            </a:pPr>
            <a:r>
              <a:rPr lang="en-US" sz="2400" dirty="0"/>
              <a:t>Food Employees diagnosed by a doctor (or who have been exposed to) with one of the following may require restriction or exclusion from work:</a:t>
            </a:r>
          </a:p>
          <a:p>
            <a:pPr lvl="1">
              <a:buClr>
                <a:schemeClr val="folHlink"/>
              </a:buClr>
              <a:buFont typeface="Wingdings" panose="05000000000000000000" pitchFamily="2" charset="2"/>
              <a:buChar char="Ø"/>
            </a:pPr>
            <a:endParaRPr lang="en-US" sz="2400" dirty="0"/>
          </a:p>
          <a:p>
            <a:pPr lvl="2">
              <a:buClr>
                <a:schemeClr val="folHlink"/>
              </a:buClr>
              <a:buFont typeface="Wingdings" panose="05000000000000000000" pitchFamily="2" charset="2"/>
              <a:buChar char="Ø"/>
            </a:pPr>
            <a:r>
              <a:rPr lang="en-US" sz="2200" i="1" dirty="0"/>
              <a:t>Norovirus</a:t>
            </a:r>
          </a:p>
          <a:p>
            <a:pPr lvl="2">
              <a:buClr>
                <a:schemeClr val="folHlink"/>
              </a:buClr>
              <a:buFont typeface="Wingdings" panose="05000000000000000000" pitchFamily="2" charset="2"/>
              <a:buChar char="Ø"/>
            </a:pPr>
            <a:r>
              <a:rPr lang="en-US" sz="2200" i="1" dirty="0"/>
              <a:t>Hepatitis A</a:t>
            </a:r>
          </a:p>
          <a:p>
            <a:pPr lvl="2">
              <a:buClr>
                <a:schemeClr val="folHlink"/>
              </a:buClr>
              <a:buFont typeface="Wingdings" panose="05000000000000000000" pitchFamily="2" charset="2"/>
              <a:buChar char="Ø"/>
            </a:pPr>
            <a:r>
              <a:rPr lang="en-US" sz="2200" i="1" dirty="0"/>
              <a:t>Shigella</a:t>
            </a:r>
          </a:p>
          <a:p>
            <a:pPr lvl="2">
              <a:buClr>
                <a:schemeClr val="folHlink"/>
              </a:buClr>
              <a:buFont typeface="Wingdings" panose="05000000000000000000" pitchFamily="2" charset="2"/>
              <a:buChar char="Ø"/>
            </a:pPr>
            <a:r>
              <a:rPr lang="en-US" sz="2200" i="1" dirty="0"/>
              <a:t>E. coli (Shiga toxin producing)</a:t>
            </a:r>
          </a:p>
          <a:p>
            <a:pPr lvl="2">
              <a:buClr>
                <a:schemeClr val="folHlink"/>
              </a:buClr>
              <a:buFont typeface="Wingdings" panose="05000000000000000000" pitchFamily="2" charset="2"/>
              <a:buChar char="Ø"/>
            </a:pPr>
            <a:r>
              <a:rPr lang="en-US" sz="2200" i="1" dirty="0"/>
              <a:t>Salmonella (Typhi and Non-Typhi)</a:t>
            </a:r>
          </a:p>
          <a:p>
            <a:pPr lvl="2">
              <a:buClr>
                <a:schemeClr val="folHlink"/>
              </a:buClr>
              <a:buFont typeface="Wingdings" panose="05000000000000000000" pitchFamily="2" charset="2"/>
              <a:buChar char="Ø"/>
            </a:pPr>
            <a:endParaRPr lang="en-US" sz="2200" i="1" dirty="0"/>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9342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Sick Employee Exclusion</a:t>
            </a:r>
          </a:p>
        </p:txBody>
      </p:sp>
      <p:sp>
        <p:nvSpPr>
          <p:cNvPr id="7" name="TextBox 6">
            <a:extLst>
              <a:ext uri="{FF2B5EF4-FFF2-40B4-BE49-F238E27FC236}">
                <a16:creationId xmlns:a16="http://schemas.microsoft.com/office/drawing/2014/main" id="{80F9885E-D9D3-46CD-A9FC-BF6CEE6D6713}"/>
              </a:ext>
            </a:extLst>
          </p:cNvPr>
          <p:cNvSpPr txBox="1"/>
          <p:nvPr/>
        </p:nvSpPr>
        <p:spPr>
          <a:xfrm>
            <a:off x="1045029" y="6019800"/>
            <a:ext cx="7388352" cy="553998"/>
          </a:xfrm>
          <a:prstGeom prst="rect">
            <a:avLst/>
          </a:prstGeom>
          <a:noFill/>
        </p:spPr>
        <p:txBody>
          <a:bodyPr wrap="square" rtlCol="0">
            <a:spAutoFit/>
          </a:bodyPr>
          <a:lstStyle/>
          <a:p>
            <a:r>
              <a:rPr lang="en-US" sz="1200" u="sng" dirty="0">
                <a:hlinkClick r:id="rId4"/>
              </a:rPr>
              <a:t>Source: https://www.env.nm.gov/fod/Food_Program/documents/FieldGuide_Version_2.0_061316.pdf</a:t>
            </a:r>
            <a:endParaRPr lang="en-US" sz="1200" u="sng" dirty="0"/>
          </a:p>
          <a:p>
            <a:endParaRPr lang="en-US" dirty="0"/>
          </a:p>
        </p:txBody>
      </p:sp>
      <p:sp>
        <p:nvSpPr>
          <p:cNvPr id="8" name="TextBox 7">
            <a:extLst>
              <a:ext uri="{FF2B5EF4-FFF2-40B4-BE49-F238E27FC236}">
                <a16:creationId xmlns:a16="http://schemas.microsoft.com/office/drawing/2014/main" id="{7D38F8A5-40C9-4C94-947E-CBE8C0B7BD3B}"/>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987417191"/>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209800"/>
            <a:ext cx="8382000" cy="4495799"/>
          </a:xfrm>
        </p:spPr>
        <p:txBody>
          <a:bodyPr/>
          <a:lstStyle/>
          <a:p>
            <a:pPr marL="971550" lvl="1" indent="-514350">
              <a:buFont typeface="+mj-lt"/>
              <a:buAutoNum type="arabicParenR"/>
            </a:pPr>
            <a:r>
              <a:rPr lang="en-US" sz="2400" dirty="0"/>
              <a:t>Good Handwashing is </a:t>
            </a:r>
            <a:r>
              <a:rPr lang="en-US" sz="2400" u="sng" dirty="0"/>
              <a:t>essential</a:t>
            </a:r>
            <a:r>
              <a:rPr lang="en-US" sz="2400" dirty="0"/>
              <a:t> for safe food operations.</a:t>
            </a:r>
          </a:p>
          <a:p>
            <a:pPr marL="971550" lvl="1" indent="-514350">
              <a:buFont typeface="+mj-lt"/>
              <a:buAutoNum type="arabicParenR"/>
            </a:pPr>
            <a:endParaRPr lang="en-US" sz="1600" dirty="0"/>
          </a:p>
          <a:p>
            <a:pPr marL="971550" lvl="1" indent="-514350">
              <a:buFont typeface="+mj-lt"/>
              <a:buAutoNum type="arabicParenR"/>
            </a:pPr>
            <a:r>
              <a:rPr lang="en-US" sz="2400" dirty="0"/>
              <a:t>Hands are vehicles that transport millions of germs that lurk on your hands throughout  kitchen.</a:t>
            </a:r>
          </a:p>
          <a:p>
            <a:pPr marL="971550" lvl="1" indent="-514350">
              <a:buFont typeface="+mj-lt"/>
              <a:buAutoNum type="arabicParenR"/>
            </a:pPr>
            <a:endParaRPr lang="en-US" sz="1600" dirty="0">
              <a:highlight>
                <a:srgbClr val="FFFF00"/>
              </a:highlight>
            </a:endParaRPr>
          </a:p>
          <a:p>
            <a:pPr marL="971550" lvl="1" indent="-514350">
              <a:buFont typeface="+mj-lt"/>
              <a:buAutoNum type="arabicParenR"/>
            </a:pPr>
            <a:r>
              <a:rPr lang="en-US" sz="2400" dirty="0"/>
              <a:t>Handwashing helps stop contamination.</a:t>
            </a:r>
          </a:p>
          <a:p>
            <a:pPr marL="971550" lvl="1" indent="-514350">
              <a:buFont typeface="+mj-lt"/>
              <a:buAutoNum type="arabicParenR"/>
            </a:pPr>
            <a:endParaRPr lang="en-US" sz="1600" dirty="0"/>
          </a:p>
          <a:p>
            <a:pPr marL="971550" lvl="1" indent="-514350">
              <a:buFont typeface="+mj-lt"/>
              <a:buAutoNum type="arabicParenR"/>
            </a:pPr>
            <a:r>
              <a:rPr lang="en-US" sz="2400" dirty="0"/>
              <a:t>Employees must know:</a:t>
            </a:r>
          </a:p>
          <a:p>
            <a:pPr marL="1371600" lvl="2" indent="-457200">
              <a:buFont typeface="+mj-lt"/>
              <a:buAutoNum type="alphaLcParenR"/>
            </a:pPr>
            <a:r>
              <a:rPr lang="en-US" sz="2000" dirty="0"/>
              <a:t>How to wash your hands.</a:t>
            </a:r>
          </a:p>
          <a:p>
            <a:pPr marL="1371600" lvl="2" indent="-457200">
              <a:buFont typeface="+mj-lt"/>
              <a:buAutoNum type="alphaLcParenR"/>
            </a:pPr>
            <a:r>
              <a:rPr lang="en-US" sz="2000" dirty="0"/>
              <a:t>When to wash your hands. </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81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Handwashing: Why is it Important?</a:t>
            </a:r>
          </a:p>
        </p:txBody>
      </p:sp>
      <p:sp>
        <p:nvSpPr>
          <p:cNvPr id="7" name="TextBox 6">
            <a:extLst>
              <a:ext uri="{FF2B5EF4-FFF2-40B4-BE49-F238E27FC236}">
                <a16:creationId xmlns:a16="http://schemas.microsoft.com/office/drawing/2014/main" id="{F1A63975-EECD-4AAD-8C5C-01548F55173C}"/>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685105296"/>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952500" y="1981200"/>
            <a:ext cx="8191500" cy="3230783"/>
          </a:xfrm>
        </p:spPr>
        <p:txBody>
          <a:bodyPr/>
          <a:lstStyle/>
          <a:p>
            <a:pPr marL="914400" lvl="1" indent="-457200">
              <a:lnSpc>
                <a:spcPct val="150000"/>
              </a:lnSpc>
              <a:buFont typeface="+mj-lt"/>
              <a:buAutoNum type="arabicParenR"/>
            </a:pPr>
            <a:r>
              <a:rPr lang="en-US" sz="2400" b="1" dirty="0"/>
              <a:t>Rinse</a:t>
            </a:r>
            <a:r>
              <a:rPr lang="en-US" sz="2400" dirty="0"/>
              <a:t> your hands and the exposed portions of your arms with water</a:t>
            </a:r>
          </a:p>
          <a:p>
            <a:pPr marL="914400" lvl="1" indent="-457200">
              <a:lnSpc>
                <a:spcPct val="150000"/>
              </a:lnSpc>
              <a:buFont typeface="+mj-lt"/>
              <a:buAutoNum type="arabicParenR"/>
            </a:pPr>
            <a:r>
              <a:rPr lang="en-US" sz="2400" b="1" dirty="0"/>
              <a:t>Apply</a:t>
            </a:r>
            <a:r>
              <a:rPr lang="en-US" sz="2400" dirty="0"/>
              <a:t> Soap</a:t>
            </a:r>
          </a:p>
          <a:p>
            <a:pPr marL="914400" lvl="1" indent="-457200">
              <a:lnSpc>
                <a:spcPct val="150000"/>
              </a:lnSpc>
              <a:buFont typeface="+mj-lt"/>
              <a:buAutoNum type="arabicParenR"/>
            </a:pPr>
            <a:r>
              <a:rPr lang="en-US" sz="2400" b="1" dirty="0"/>
              <a:t>Scrub</a:t>
            </a:r>
            <a:r>
              <a:rPr lang="en-US" sz="2400" dirty="0"/>
              <a:t> your hands and the exposed portions of your arms for at least 15 seconds</a:t>
            </a:r>
          </a:p>
          <a:p>
            <a:pPr marL="914400" lvl="1" indent="-457200">
              <a:lnSpc>
                <a:spcPct val="150000"/>
              </a:lnSpc>
              <a:buFont typeface="+mj-lt"/>
              <a:buAutoNum type="arabicParenR"/>
            </a:pPr>
            <a:r>
              <a:rPr lang="en-US" sz="2400" b="1" dirty="0"/>
              <a:t>Rinse</a:t>
            </a:r>
            <a:r>
              <a:rPr lang="en-US" sz="2400" dirty="0"/>
              <a:t> with lots of water</a:t>
            </a:r>
          </a:p>
          <a:p>
            <a:pPr marL="914400" lvl="1" indent="-457200">
              <a:lnSpc>
                <a:spcPct val="150000"/>
              </a:lnSpc>
              <a:buFont typeface="+mj-lt"/>
              <a:buAutoNum type="arabicParenR"/>
            </a:pPr>
            <a:r>
              <a:rPr lang="en-US" sz="2400" b="1" dirty="0"/>
              <a:t>Dry</a:t>
            </a:r>
            <a:r>
              <a:rPr lang="en-US" sz="2400" dirty="0"/>
              <a:t> thoroughly </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05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The 5 Steps of Good Handwashing</a:t>
            </a:r>
          </a:p>
        </p:txBody>
      </p:sp>
      <p:sp>
        <p:nvSpPr>
          <p:cNvPr id="7" name="TextBox 6">
            <a:extLst>
              <a:ext uri="{FF2B5EF4-FFF2-40B4-BE49-F238E27FC236}">
                <a16:creationId xmlns:a16="http://schemas.microsoft.com/office/drawing/2014/main" id="{D1C4FCB9-1F27-438D-8710-5ACFE3EB30E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52252780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1905008"/>
            <a:ext cx="8382000" cy="4952992"/>
          </a:xfrm>
        </p:spPr>
        <p:txBody>
          <a:bodyPr/>
          <a:lstStyle/>
          <a:p>
            <a:pPr marL="914400" lvl="1" indent="-457200">
              <a:buFont typeface="+mj-lt"/>
              <a:buAutoNum type="arabicParenR"/>
            </a:pPr>
            <a:r>
              <a:rPr lang="en-US" sz="2100" dirty="0"/>
              <a:t>Before engaging in food preparation</a:t>
            </a:r>
          </a:p>
          <a:p>
            <a:pPr marL="914400" lvl="1" indent="-457200">
              <a:buFont typeface="+mj-lt"/>
              <a:buAutoNum type="arabicParenR"/>
            </a:pPr>
            <a:r>
              <a:rPr lang="en-US" sz="2100" dirty="0">
                <a:cs typeface="Arial" panose="020B0604020202020204" pitchFamily="34" charset="0"/>
              </a:rPr>
              <a:t>After touching bare human body parts other than clean hands and clean, exposed portion of arms</a:t>
            </a:r>
          </a:p>
          <a:p>
            <a:pPr marL="914400" lvl="1" indent="-457200">
              <a:buFont typeface="+mj-lt"/>
              <a:buAutoNum type="arabicParenR"/>
            </a:pPr>
            <a:r>
              <a:rPr lang="en-US" sz="2100" dirty="0">
                <a:cs typeface="Arial" panose="020B0604020202020204" pitchFamily="34" charset="0"/>
              </a:rPr>
              <a:t>After using the restroom</a:t>
            </a:r>
          </a:p>
          <a:p>
            <a:pPr marL="914400" lvl="1" indent="-457200">
              <a:buFont typeface="+mj-lt"/>
              <a:buAutoNum type="arabicParenR"/>
            </a:pPr>
            <a:r>
              <a:rPr lang="en-US" sz="2100" dirty="0">
                <a:cs typeface="Arial" panose="020B0604020202020204" pitchFamily="34" charset="0"/>
              </a:rPr>
              <a:t>After caring for or handling service animals or aquatic animals</a:t>
            </a:r>
          </a:p>
          <a:p>
            <a:pPr marL="914400" lvl="1" indent="-457200">
              <a:buFont typeface="+mj-lt"/>
              <a:buAutoNum type="arabicParenR"/>
            </a:pPr>
            <a:r>
              <a:rPr lang="en-US" sz="2100" dirty="0">
                <a:solidFill>
                  <a:srgbClr val="000000"/>
                </a:solidFill>
                <a:cs typeface="Arial" panose="020B0604020202020204" pitchFamily="34" charset="0"/>
              </a:rPr>
              <a:t>After coughing, sneezing, using a handkerchief or disposable tissue, using tobacco, eating or drinking</a:t>
            </a:r>
            <a:endParaRPr lang="en-US" sz="2100" dirty="0">
              <a:cs typeface="Arial" panose="020B0604020202020204" pitchFamily="34" charset="0"/>
            </a:endParaRPr>
          </a:p>
          <a:p>
            <a:pPr marL="914400" lvl="1" indent="-457200">
              <a:buFont typeface="+mj-lt"/>
              <a:buAutoNum type="arabicParenR"/>
            </a:pPr>
            <a:r>
              <a:rPr lang="en-US" sz="2100" dirty="0">
                <a:cs typeface="Arial" panose="020B0604020202020204" pitchFamily="34" charset="0"/>
              </a:rPr>
              <a:t>After handling soiled equipment or utensils</a:t>
            </a:r>
          </a:p>
          <a:p>
            <a:pPr marL="914400" lvl="1" indent="-457200">
              <a:buFont typeface="+mj-lt"/>
              <a:buAutoNum type="arabicParenR"/>
            </a:pPr>
            <a:r>
              <a:rPr lang="en-US" sz="2100" dirty="0">
                <a:solidFill>
                  <a:srgbClr val="000000"/>
                </a:solidFill>
                <a:cs typeface="Arial" panose="020B0604020202020204" pitchFamily="34" charset="0"/>
              </a:rPr>
              <a:t>When switching between working with raw food and working with ready to eat food</a:t>
            </a:r>
          </a:p>
          <a:p>
            <a:pPr marL="914400" lvl="1" indent="-457200">
              <a:buFont typeface="+mj-lt"/>
              <a:buAutoNum type="arabicParenR"/>
            </a:pPr>
            <a:r>
              <a:rPr lang="en-US" sz="2100" dirty="0">
                <a:solidFill>
                  <a:srgbClr val="000000"/>
                </a:solidFill>
                <a:cs typeface="Arial" panose="020B0604020202020204" pitchFamily="34" charset="0"/>
              </a:rPr>
              <a:t>Before wearing gloves to initiate a task that involves working with food</a:t>
            </a:r>
          </a:p>
          <a:p>
            <a:pPr marL="914400" lvl="1" indent="-457200">
              <a:buFont typeface="+mj-lt"/>
              <a:buAutoNum type="arabicParenR"/>
            </a:pPr>
            <a:r>
              <a:rPr lang="en-US" sz="2100" dirty="0">
                <a:solidFill>
                  <a:srgbClr val="000000"/>
                </a:solidFill>
                <a:cs typeface="Arial" panose="020B0604020202020204" pitchFamily="34" charset="0"/>
              </a:rPr>
              <a:t>After engaging in other activities that contaminate the hands</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endParaRPr lang="en-US" sz="1000" dirty="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37950"/>
            <a:ext cx="5943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When to Wash your Hands</a:t>
            </a:r>
          </a:p>
        </p:txBody>
      </p:sp>
      <p:sp>
        <p:nvSpPr>
          <p:cNvPr id="7" name="TextBox 6">
            <a:extLst>
              <a:ext uri="{FF2B5EF4-FFF2-40B4-BE49-F238E27FC236}">
                <a16:creationId xmlns:a16="http://schemas.microsoft.com/office/drawing/2014/main" id="{F57B268E-A232-460E-A3CB-39369ECBD23B}"/>
              </a:ext>
            </a:extLst>
          </p:cNvPr>
          <p:cNvSpPr txBox="1"/>
          <p:nvPr/>
        </p:nvSpPr>
        <p:spPr>
          <a:xfrm>
            <a:off x="304800" y="6629400"/>
            <a:ext cx="7391400" cy="261610"/>
          </a:xfrm>
          <a:prstGeom prst="rect">
            <a:avLst/>
          </a:prstGeom>
          <a:noFill/>
        </p:spPr>
        <p:txBody>
          <a:bodyPr wrap="square" rtlCol="0">
            <a:spAutoFit/>
          </a:bodyPr>
          <a:lstStyle/>
          <a:p>
            <a:r>
              <a:rPr lang="en-US" sz="1050" dirty="0"/>
              <a:t>Exempted Food Service Worker Training Presentation Rev. 0</a:t>
            </a:r>
          </a:p>
        </p:txBody>
      </p:sp>
    </p:spTree>
    <p:extLst>
      <p:ext uri="{BB962C8B-B14F-4D97-AF65-F5344CB8AC3E}">
        <p14:creationId xmlns:p14="http://schemas.microsoft.com/office/powerpoint/2010/main" val="2531743482"/>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1981200"/>
            <a:ext cx="8305800" cy="4724390"/>
          </a:xfrm>
        </p:spPr>
        <p:txBody>
          <a:bodyPr/>
          <a:lstStyle/>
          <a:p>
            <a:pPr marL="457200" lvl="1" indent="0">
              <a:buClr>
                <a:schemeClr val="folHlink"/>
              </a:buClr>
              <a:buNone/>
            </a:pPr>
            <a:endParaRPr lang="en-US" sz="1000" dirty="0"/>
          </a:p>
          <a:p>
            <a:pPr marL="914400" lvl="1" indent="-457200">
              <a:buFont typeface="+mj-lt"/>
              <a:buAutoNum type="arabicParenR"/>
            </a:pPr>
            <a:r>
              <a:rPr lang="en-US" sz="2200" dirty="0"/>
              <a:t>Wounds </a:t>
            </a:r>
            <a:r>
              <a:rPr lang="en-US" sz="2200" u="sng" dirty="0"/>
              <a:t>MUST</a:t>
            </a:r>
            <a:r>
              <a:rPr lang="en-US" sz="2200" dirty="0"/>
              <a:t> be covered and protected because:</a:t>
            </a:r>
          </a:p>
          <a:p>
            <a:pPr marL="1314450" lvl="2" indent="-457200">
              <a:buFont typeface="+mj-lt"/>
              <a:buAutoNum type="alphaLcParenR"/>
            </a:pPr>
            <a:r>
              <a:rPr lang="en-US" sz="2000" dirty="0"/>
              <a:t>Bacteria can come out of wounds and contaminate food.</a:t>
            </a:r>
          </a:p>
          <a:p>
            <a:pPr marL="1314450" lvl="2" indent="-457200">
              <a:buFont typeface="+mj-lt"/>
              <a:buAutoNum type="alphaLcParenR"/>
            </a:pPr>
            <a:r>
              <a:rPr lang="en-US" sz="2000" dirty="0"/>
              <a:t>Bacteria can contaminate the wound and make </a:t>
            </a:r>
            <a:r>
              <a:rPr lang="en-US" sz="2000" u="sng" dirty="0"/>
              <a:t>YOU</a:t>
            </a:r>
            <a:r>
              <a:rPr lang="en-US" sz="2000" dirty="0"/>
              <a:t> sick.</a:t>
            </a:r>
          </a:p>
          <a:p>
            <a:pPr marL="1314450" lvl="2" indent="-457200">
              <a:buFont typeface="+mj-lt"/>
              <a:buAutoNum type="alphaLcParenR"/>
            </a:pPr>
            <a:endParaRPr lang="en-US" sz="1800" dirty="0"/>
          </a:p>
          <a:p>
            <a:pPr marL="914400" lvl="1" indent="-457200">
              <a:buFont typeface="+mj-lt"/>
              <a:buAutoNum type="arabicParenR"/>
            </a:pPr>
            <a:r>
              <a:rPr lang="en-US" sz="2200" dirty="0"/>
              <a:t>How to </a:t>
            </a:r>
            <a:r>
              <a:rPr lang="en-US" sz="2200" u="sng" dirty="0"/>
              <a:t>PROTECT</a:t>
            </a:r>
            <a:r>
              <a:rPr lang="en-US" sz="2200" dirty="0"/>
              <a:t> yourself and your customers:</a:t>
            </a:r>
          </a:p>
          <a:p>
            <a:pPr marL="1314450" lvl="2" indent="-457200">
              <a:buFont typeface="+mj-lt"/>
              <a:buAutoNum type="alphaLcParenR"/>
            </a:pPr>
            <a:r>
              <a:rPr lang="en-US" sz="2000" dirty="0"/>
              <a:t>Wash hands and dry </a:t>
            </a:r>
          </a:p>
          <a:p>
            <a:pPr marL="1314450" lvl="2" indent="-457200">
              <a:buFont typeface="+mj-lt"/>
              <a:buAutoNum type="alphaLcParenR"/>
            </a:pPr>
            <a:r>
              <a:rPr lang="en-US" sz="2000" dirty="0"/>
              <a:t>Apply a bandage to cover the whole wound. </a:t>
            </a:r>
          </a:p>
          <a:p>
            <a:pPr marL="1314450" lvl="2" indent="-457200">
              <a:buFont typeface="+mj-lt"/>
              <a:buAutoNum type="alphaLcParenR"/>
            </a:pPr>
            <a:r>
              <a:rPr lang="en-US" sz="2000" dirty="0"/>
              <a:t>Apply a waterproof cover, like finger cots or stalls. </a:t>
            </a:r>
          </a:p>
          <a:p>
            <a:pPr marL="1314450" lvl="2" indent="-457200">
              <a:buFont typeface="+mj-lt"/>
              <a:buAutoNum type="alphaLcParenR"/>
            </a:pPr>
            <a:r>
              <a:rPr lang="en-US" sz="2000" dirty="0"/>
              <a:t>Wear plastic gloves or splash guard over wound covering.</a:t>
            </a: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5181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Cut and Wound Care</a:t>
            </a:r>
          </a:p>
        </p:txBody>
      </p:sp>
      <p:sp>
        <p:nvSpPr>
          <p:cNvPr id="7" name="TextBox 6">
            <a:extLst>
              <a:ext uri="{FF2B5EF4-FFF2-40B4-BE49-F238E27FC236}">
                <a16:creationId xmlns:a16="http://schemas.microsoft.com/office/drawing/2014/main" id="{46209A9D-13F3-4D34-9C4E-7C545FEAFEAE}"/>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643757515"/>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2061943"/>
            <a:ext cx="8305800" cy="4643655"/>
          </a:xfrm>
        </p:spPr>
        <p:txBody>
          <a:bodyPr/>
          <a:lstStyle/>
          <a:p>
            <a:pPr marL="473522" lvl="1" indent="0">
              <a:buNone/>
            </a:pPr>
            <a:r>
              <a:rPr lang="en-US" sz="2400" dirty="0"/>
              <a:t>Up to 10 billion virus particles are left on your hands. Handwashing only removes 10 thousand. </a:t>
            </a:r>
            <a:endParaRPr lang="en-US" sz="2400" dirty="0">
              <a:latin typeface="Arial" panose="020B0604020202020204" pitchFamily="34" charset="0"/>
              <a:cs typeface="Arial" panose="020B0604020202020204" pitchFamily="34" charset="0"/>
            </a:endParaRPr>
          </a:p>
          <a:p>
            <a:pPr marL="914400" lvl="1" indent="-457200">
              <a:buFont typeface="+mj-lt"/>
              <a:buAutoNum type="arabicParenR"/>
            </a:pPr>
            <a:endParaRPr lang="en-US" sz="2400" dirty="0">
              <a:latin typeface="Arial" panose="020B0604020202020204" pitchFamily="34" charset="0"/>
              <a:cs typeface="Arial" panose="020B0604020202020204" pitchFamily="34" charset="0"/>
            </a:endParaRPr>
          </a:p>
          <a:p>
            <a:pPr marL="914400" lvl="1" indent="-457200">
              <a:buFont typeface="+mj-lt"/>
              <a:buAutoNum type="arabicParenR"/>
            </a:pPr>
            <a:r>
              <a:rPr lang="en-US" sz="2400" dirty="0">
                <a:latin typeface="Arial" panose="020B0604020202020204" pitchFamily="34" charset="0"/>
                <a:cs typeface="Arial" panose="020B0604020202020204" pitchFamily="34" charset="0"/>
              </a:rPr>
              <a:t>Preventing contamination with ready to eat foods</a:t>
            </a:r>
          </a:p>
          <a:p>
            <a:pPr marL="1257300" lvl="2" indent="-342900">
              <a:buFont typeface="+mj-lt"/>
              <a:buAutoNum type="alphaLcParenR"/>
            </a:pPr>
            <a:r>
              <a:rPr lang="en-US" sz="1800" dirty="0">
                <a:latin typeface="Arial" panose="020B0604020202020204" pitchFamily="34" charset="0"/>
                <a:cs typeface="Arial" panose="020B0604020202020204" pitchFamily="34" charset="0"/>
              </a:rPr>
              <a:t>Single use gloves</a:t>
            </a:r>
          </a:p>
          <a:p>
            <a:pPr marL="1257300" lvl="2" indent="-342900">
              <a:buFont typeface="+mj-lt"/>
              <a:buAutoNum type="alphaLcParenR"/>
            </a:pPr>
            <a:r>
              <a:rPr lang="en-US" sz="1800" dirty="0">
                <a:latin typeface="Arial" panose="020B0604020202020204" pitchFamily="34" charset="0"/>
                <a:cs typeface="Arial" panose="020B0604020202020204" pitchFamily="34" charset="0"/>
              </a:rPr>
              <a:t>Dispensing equipment</a:t>
            </a:r>
          </a:p>
          <a:p>
            <a:pPr marL="1257300" lvl="2" indent="-342900">
              <a:buFont typeface="+mj-lt"/>
              <a:buAutoNum type="alphaLcParenR"/>
            </a:pPr>
            <a:r>
              <a:rPr lang="en-US" sz="1800" dirty="0">
                <a:latin typeface="Arial" panose="020B0604020202020204" pitchFamily="34" charset="0"/>
                <a:cs typeface="Arial" panose="020B0604020202020204" pitchFamily="34" charset="0"/>
              </a:rPr>
              <a:t>Deli tissue</a:t>
            </a:r>
          </a:p>
          <a:p>
            <a:pPr marL="1257300" lvl="2" indent="-342900">
              <a:buFont typeface="+mj-lt"/>
              <a:buAutoNum type="alphaLcParenR"/>
            </a:pPr>
            <a:r>
              <a:rPr lang="en-US" sz="1800" dirty="0">
                <a:latin typeface="Arial" panose="020B0604020202020204" pitchFamily="34" charset="0"/>
                <a:cs typeface="Arial" panose="020B0604020202020204" pitchFamily="34" charset="0"/>
              </a:rPr>
              <a:t>Spatula/tongs</a:t>
            </a:r>
          </a:p>
          <a:p>
            <a:pPr lvl="1">
              <a:buClr>
                <a:schemeClr val="folHlink"/>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Clr>
                <a:schemeClr val="folHlink"/>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Clr>
                <a:schemeClr val="folHlink"/>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Clr>
                <a:schemeClr val="folHlink"/>
              </a:buClr>
              <a:buFont typeface="Wingdings" panose="05000000000000000000" pitchFamily="2" charset="2"/>
              <a:buChar char="Ø"/>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81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Bare Hand Contact with Food </a:t>
            </a:r>
          </a:p>
        </p:txBody>
      </p:sp>
      <p:sp>
        <p:nvSpPr>
          <p:cNvPr id="7" name="TextBox 6">
            <a:extLst>
              <a:ext uri="{FF2B5EF4-FFF2-40B4-BE49-F238E27FC236}">
                <a16:creationId xmlns:a16="http://schemas.microsoft.com/office/drawing/2014/main" id="{775392DC-762E-49A0-BE0C-B5CDC0C0BE7A}"/>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7511954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1981200"/>
            <a:ext cx="8305800" cy="3653056"/>
          </a:xfrm>
        </p:spPr>
        <p:txBody>
          <a:bodyPr/>
          <a:lstStyle/>
          <a:p>
            <a:pPr marL="914400" lvl="1" indent="-457200">
              <a:buFont typeface="+mj-lt"/>
              <a:buAutoNum type="arabicParenR"/>
            </a:pPr>
            <a:endParaRPr lang="en-US" sz="24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Do - Wash your hands before wearing gloves.</a:t>
            </a:r>
          </a:p>
          <a:p>
            <a:pPr marL="914400" lvl="1" indent="-457200">
              <a:buFont typeface="+mj-lt"/>
              <a:buAutoNum type="arabicParenR"/>
            </a:pPr>
            <a:r>
              <a:rPr lang="en-US" sz="2400" dirty="0">
                <a:cs typeface="Arial" panose="020B0604020202020204" pitchFamily="34" charset="0"/>
              </a:rPr>
              <a:t>Do - Change gloves between job tasks.</a:t>
            </a:r>
          </a:p>
          <a:p>
            <a:pPr marL="914400" lvl="1" indent="-457200">
              <a:buFont typeface="+mj-lt"/>
              <a:buAutoNum type="arabicParenR"/>
            </a:pPr>
            <a:r>
              <a:rPr lang="en-US" sz="2400" dirty="0">
                <a:cs typeface="Arial" panose="020B0604020202020204" pitchFamily="34" charset="0"/>
              </a:rPr>
              <a:t>Do - Check your gloves for damage</a:t>
            </a:r>
          </a:p>
          <a:p>
            <a:pPr marL="914400" lvl="1" indent="-457200">
              <a:buFont typeface="+mj-lt"/>
              <a:buAutoNum type="arabicParenR"/>
            </a:pPr>
            <a:endParaRPr lang="en-US" sz="24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Don’t - Grab clean gloves with soiled hands.</a:t>
            </a:r>
            <a:endParaRPr lang="en-US" sz="18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Don’t - Remove your gloves and try to re-use them.</a:t>
            </a:r>
          </a:p>
          <a:p>
            <a:pPr marL="914400" lvl="1" indent="-457200">
              <a:buFont typeface="+mj-lt"/>
              <a:buAutoNum type="arabicParenR"/>
            </a:pPr>
            <a:r>
              <a:rPr lang="en-US" sz="2400" dirty="0">
                <a:cs typeface="Arial" panose="020B0604020202020204" pitchFamily="34" charset="0"/>
              </a:rPr>
              <a:t>Don’t - Use gloves if they’re torn or damaged.</a:t>
            </a: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81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Glove Usage- Do’s and Don’ts</a:t>
            </a:r>
          </a:p>
        </p:txBody>
      </p:sp>
      <p:sp>
        <p:nvSpPr>
          <p:cNvPr id="7" name="TextBox 6">
            <a:extLst>
              <a:ext uri="{FF2B5EF4-FFF2-40B4-BE49-F238E27FC236}">
                <a16:creationId xmlns:a16="http://schemas.microsoft.com/office/drawing/2014/main" id="{C4281D69-3767-4A4B-8946-D74AE03F40E7}"/>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15935125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1981201"/>
            <a:ext cx="8382000" cy="4191000"/>
          </a:xfrm>
        </p:spPr>
        <p:txBody>
          <a:bodyPr/>
          <a:lstStyle/>
          <a:p>
            <a:pPr marL="457200" lvl="1" indent="0">
              <a:buClr>
                <a:schemeClr val="folHlink"/>
              </a:buClr>
              <a:buNone/>
            </a:pPr>
            <a:endParaRPr lang="en-US" sz="2200" dirty="0"/>
          </a:p>
          <a:p>
            <a:pPr lvl="2">
              <a:buClr>
                <a:schemeClr val="folHlink"/>
              </a:buClr>
              <a:buFont typeface="Wingdings" panose="05000000000000000000" pitchFamily="2" charset="2"/>
              <a:buChar char="Ø"/>
            </a:pPr>
            <a:endParaRPr lang="en-US" sz="1800" dirty="0"/>
          </a:p>
          <a:p>
            <a:pPr lvl="2">
              <a:buClr>
                <a:schemeClr val="folHlink"/>
              </a:buClr>
              <a:buFont typeface="Wingdings" panose="05000000000000000000" pitchFamily="2" charset="2"/>
              <a:buChar char="Ø"/>
            </a:pPr>
            <a:endParaRPr lang="en-US" sz="1800" dirty="0"/>
          </a:p>
          <a:p>
            <a:pPr lvl="2">
              <a:buClr>
                <a:schemeClr val="folHlink"/>
              </a:buClr>
              <a:buFont typeface="Wingdings" panose="05000000000000000000" pitchFamily="2" charset="2"/>
              <a:buChar char="Ø"/>
            </a:pPr>
            <a:endParaRPr lang="en-US" sz="1600" dirty="0"/>
          </a:p>
          <a:p>
            <a:pPr lvl="1">
              <a:buClr>
                <a:schemeClr val="folHlink"/>
              </a:buClr>
              <a:buFont typeface="Wingdings" panose="05000000000000000000" pitchFamily="2" charset="2"/>
              <a:buChar char="Ø"/>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295400" y="1569589"/>
            <a:ext cx="6705600" cy="40371"/>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137557" y="1011704"/>
            <a:ext cx="7173686"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Vomit/ Diarrhea Clean-up Procedure</a:t>
            </a:r>
          </a:p>
        </p:txBody>
      </p:sp>
      <p:pic>
        <p:nvPicPr>
          <p:cNvPr id="7" name="Picture 6">
            <a:extLst>
              <a:ext uri="{FF2B5EF4-FFF2-40B4-BE49-F238E27FC236}">
                <a16:creationId xmlns:a16="http://schemas.microsoft.com/office/drawing/2014/main" id="{8EEC82C7-47B9-424B-92B4-0CD24C072FFD}"/>
              </a:ext>
            </a:extLst>
          </p:cNvPr>
          <p:cNvPicPr/>
          <p:nvPr/>
        </p:nvPicPr>
        <p:blipFill rotWithShape="1">
          <a:blip r:embed="rId4"/>
          <a:srcRect l="14904" t="9600" r="64103" b="9280"/>
          <a:stretch/>
        </p:blipFill>
        <p:spPr bwMode="auto">
          <a:xfrm>
            <a:off x="2209800" y="1648510"/>
            <a:ext cx="4267200" cy="4743206"/>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A495486F-8234-4F3C-8635-7591FE3397B8}"/>
              </a:ext>
            </a:extLst>
          </p:cNvPr>
          <p:cNvSpPr/>
          <p:nvPr/>
        </p:nvSpPr>
        <p:spPr>
          <a:xfrm>
            <a:off x="5181600" y="6457211"/>
            <a:ext cx="4572000" cy="307777"/>
          </a:xfrm>
          <a:prstGeom prst="rect">
            <a:avLst/>
          </a:prstGeom>
        </p:spPr>
        <p:txBody>
          <a:bodyPr>
            <a:spAutoFit/>
          </a:bodyPr>
          <a:lstStyle/>
          <a:p>
            <a:r>
              <a:rPr lang="en-US" sz="1400" dirty="0"/>
              <a:t>https://waterandhealth.org/resources/posters/</a:t>
            </a:r>
          </a:p>
        </p:txBody>
      </p:sp>
      <p:sp>
        <p:nvSpPr>
          <p:cNvPr id="9" name="TextBox 8">
            <a:extLst>
              <a:ext uri="{FF2B5EF4-FFF2-40B4-BE49-F238E27FC236}">
                <a16:creationId xmlns:a16="http://schemas.microsoft.com/office/drawing/2014/main" id="{9D5359A7-132B-4618-9946-9E5A7480F6C3}"/>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400416107"/>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103218"/>
            <a:ext cx="8382000" cy="4134295"/>
          </a:xfrm>
        </p:spPr>
        <p:txBody>
          <a:bodyPr/>
          <a:lstStyle/>
          <a:p>
            <a:pPr marL="457200" lvl="1" indent="0">
              <a:buClr>
                <a:schemeClr val="folHlink"/>
              </a:buClr>
              <a:buNone/>
            </a:pPr>
            <a:r>
              <a:rPr lang="en-US" sz="2000" dirty="0"/>
              <a:t>1) Develop an understanding of the importance of food safety.</a:t>
            </a:r>
          </a:p>
          <a:p>
            <a:pPr marL="457200" lvl="1" indent="0">
              <a:buClr>
                <a:schemeClr val="folHlink"/>
              </a:buClr>
              <a:buNone/>
            </a:pPr>
            <a:endParaRPr lang="en-US" sz="2000" dirty="0"/>
          </a:p>
          <a:p>
            <a:pPr marL="457200" lvl="1" indent="0">
              <a:buClr>
                <a:schemeClr val="folHlink"/>
              </a:buClr>
              <a:buNone/>
            </a:pPr>
            <a:r>
              <a:rPr lang="en-US" sz="2000" dirty="0"/>
              <a:t>2) Learn terms and phrases related to food service work.</a:t>
            </a:r>
          </a:p>
          <a:p>
            <a:pPr lvl="1">
              <a:buClr>
                <a:schemeClr val="folHlink"/>
              </a:buClr>
              <a:buFont typeface="Wingdings" panose="05000000000000000000" pitchFamily="2" charset="2"/>
              <a:buChar char="Ø"/>
            </a:pPr>
            <a:endParaRPr lang="en-US" sz="2000" dirty="0"/>
          </a:p>
          <a:p>
            <a:pPr marL="457200" lvl="1" indent="0">
              <a:buClr>
                <a:schemeClr val="folHlink"/>
              </a:buClr>
              <a:buNone/>
            </a:pPr>
            <a:r>
              <a:rPr lang="en-US" sz="2000" dirty="0"/>
              <a:t>3) Understand employee illness reporting requirements.</a:t>
            </a:r>
          </a:p>
          <a:p>
            <a:pPr lvl="1">
              <a:buClr>
                <a:schemeClr val="folHlink"/>
              </a:buClr>
              <a:buFont typeface="Wingdings" panose="05000000000000000000" pitchFamily="2" charset="2"/>
              <a:buChar char="Ø"/>
            </a:pPr>
            <a:endParaRPr lang="en-US" sz="2000" dirty="0"/>
          </a:p>
          <a:p>
            <a:pPr marL="457200" lvl="1" indent="0">
              <a:buClr>
                <a:schemeClr val="folHlink"/>
              </a:buClr>
              <a:buNone/>
            </a:pPr>
            <a:r>
              <a:rPr lang="en-US" sz="2000" dirty="0"/>
              <a:t>4) Develop an understanding of practices required to keep food </a:t>
            </a:r>
          </a:p>
          <a:p>
            <a:pPr marL="457200" lvl="1" indent="0">
              <a:buClr>
                <a:schemeClr val="folHlink"/>
              </a:buClr>
              <a:buNone/>
            </a:pPr>
            <a:r>
              <a:rPr lang="en-US" sz="2000" dirty="0"/>
              <a:t>    prepared and/or served safe.</a:t>
            </a:r>
          </a:p>
          <a:p>
            <a:pPr lvl="1">
              <a:buClr>
                <a:schemeClr val="folHlink"/>
              </a:buClr>
              <a:buFont typeface="Wingdings" panose="05000000000000000000" pitchFamily="2" charset="2"/>
              <a:buChar char="Ø"/>
            </a:pPr>
            <a:endParaRPr lang="en-US" sz="2000" dirty="0"/>
          </a:p>
          <a:p>
            <a:pPr marL="457200" lvl="1" indent="0">
              <a:buClr>
                <a:schemeClr val="folHlink"/>
              </a:buClr>
              <a:buNone/>
            </a:pPr>
            <a:r>
              <a:rPr lang="en-US" sz="2000" dirty="0"/>
              <a:t>5) Provide resources to equip you to learn more.</a:t>
            </a:r>
          </a:p>
          <a:p>
            <a:pPr lvl="1">
              <a:buClr>
                <a:schemeClr val="folHlink"/>
              </a:buClr>
              <a:buFont typeface="Wingdings" panose="05000000000000000000" pitchFamily="2" charset="2"/>
              <a:buChar char="Ø"/>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90600" y="1147544"/>
            <a:ext cx="7162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Training Goals</a:t>
            </a:r>
          </a:p>
        </p:txBody>
      </p:sp>
      <p:sp>
        <p:nvSpPr>
          <p:cNvPr id="7" name="TextBox 6">
            <a:extLst>
              <a:ext uri="{FF2B5EF4-FFF2-40B4-BE49-F238E27FC236}">
                <a16:creationId xmlns:a16="http://schemas.microsoft.com/office/drawing/2014/main" id="{32DAFB87-7575-4DD2-B281-6447A424AB7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454102860"/>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2" name="TextBox 1">
            <a:extLst>
              <a:ext uri="{FF2B5EF4-FFF2-40B4-BE49-F238E27FC236}">
                <a16:creationId xmlns:a16="http://schemas.microsoft.com/office/drawing/2014/main" id="{DE42C0BE-A58A-4B18-8C87-F2DDB02E7205}"/>
              </a:ext>
            </a:extLst>
          </p:cNvPr>
          <p:cNvSpPr txBox="1"/>
          <p:nvPr/>
        </p:nvSpPr>
        <p:spPr>
          <a:xfrm>
            <a:off x="762000" y="1828800"/>
            <a:ext cx="7391400" cy="2308324"/>
          </a:xfrm>
          <a:prstGeom prst="rect">
            <a:avLst/>
          </a:prstGeom>
          <a:noFill/>
        </p:spPr>
        <p:txBody>
          <a:bodyPr wrap="square" rtlCol="0">
            <a:spAutoFit/>
          </a:bodyPr>
          <a:lstStyle/>
          <a:p>
            <a:pPr lvl="2"/>
            <a:r>
              <a:rPr lang="en-US" sz="3600" u="sng" dirty="0">
                <a:solidFill>
                  <a:schemeClr val="accent6"/>
                </a:solidFill>
                <a:latin typeface="Franklin Gothic Heavy" panose="020B0903020102020204" pitchFamily="34" charset="0"/>
                <a:cs typeface="Times New Roman" panose="02020603050405020304" pitchFamily="18" charset="0"/>
              </a:rPr>
              <a:t>Section 2: </a:t>
            </a:r>
          </a:p>
          <a:p>
            <a:pPr lvl="2"/>
            <a:r>
              <a:rPr lang="en-US" sz="3600" dirty="0">
                <a:solidFill>
                  <a:schemeClr val="accent6"/>
                </a:solidFill>
                <a:latin typeface="Franklin Gothic Heavy" panose="020B0903020102020204" pitchFamily="34" charset="0"/>
                <a:cs typeface="Times New Roman" panose="02020603050405020304" pitchFamily="18" charset="0"/>
              </a:rPr>
              <a:t>Cross Contamination Prevention, Cleaning and Sanitizing </a:t>
            </a:r>
          </a:p>
        </p:txBody>
      </p:sp>
      <p:sp>
        <p:nvSpPr>
          <p:cNvPr id="5" name="TextBox 4">
            <a:extLst>
              <a:ext uri="{FF2B5EF4-FFF2-40B4-BE49-F238E27FC236}">
                <a16:creationId xmlns:a16="http://schemas.microsoft.com/office/drawing/2014/main" id="{CD9E7A11-3D4A-422C-863C-BAAC4E3A1012}"/>
              </a:ext>
            </a:extLst>
          </p:cNvPr>
          <p:cNvSpPr txBox="1"/>
          <p:nvPr/>
        </p:nvSpPr>
        <p:spPr>
          <a:xfrm>
            <a:off x="1485900" y="5029200"/>
            <a:ext cx="5943600" cy="461665"/>
          </a:xfrm>
          <a:prstGeom prst="rect">
            <a:avLst/>
          </a:prstGeom>
          <a:noFill/>
        </p:spPr>
        <p:txBody>
          <a:bodyPr wrap="square" rtlCol="0">
            <a:spAutoFit/>
          </a:bodyPr>
          <a:lstStyle/>
          <a:p>
            <a:r>
              <a:rPr lang="en-US" sz="2400" dirty="0">
                <a:solidFill>
                  <a:schemeClr val="accent6"/>
                </a:solidFill>
                <a:latin typeface="Franklin Gothic Heavy" panose="020B0903020102020204" pitchFamily="34" charset="0"/>
                <a:cs typeface="Times New Roman" panose="02020603050405020304" pitchFamily="18" charset="0"/>
              </a:rPr>
              <a:t>(Applicable to all Food Service Workers)</a:t>
            </a:r>
            <a:endParaRPr lang="en-US" sz="2400" dirty="0"/>
          </a:p>
        </p:txBody>
      </p:sp>
      <p:sp>
        <p:nvSpPr>
          <p:cNvPr id="6" name="TextBox 5">
            <a:extLst>
              <a:ext uri="{FF2B5EF4-FFF2-40B4-BE49-F238E27FC236}">
                <a16:creationId xmlns:a16="http://schemas.microsoft.com/office/drawing/2014/main" id="{C0870FEC-4332-4C4E-A196-8CD75C0E429A}"/>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850692006"/>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706564"/>
            <a:ext cx="8382000" cy="4999035"/>
          </a:xfrm>
        </p:spPr>
        <p:txBody>
          <a:bodyPr/>
          <a:lstStyle/>
          <a:p>
            <a:pPr marL="914400" lvl="1" indent="-457200">
              <a:buFont typeface="+mj-lt"/>
              <a:buAutoNum type="arabicParenR"/>
            </a:pPr>
            <a:r>
              <a:rPr lang="en-US" sz="2300" u="sng" dirty="0"/>
              <a:t>Clean and Sanitize</a:t>
            </a:r>
          </a:p>
          <a:p>
            <a:pPr marL="1314450" lvl="2" indent="-457200">
              <a:buFont typeface="+mj-lt"/>
              <a:buAutoNum type="alphaLcParenR"/>
            </a:pPr>
            <a:r>
              <a:rPr lang="en-US" sz="2000" dirty="0"/>
              <a:t>After preparing raw meats or allergens.</a:t>
            </a:r>
          </a:p>
          <a:p>
            <a:pPr marL="1314450" lvl="2" indent="-457200">
              <a:buFont typeface="+mj-lt"/>
              <a:buAutoNum type="alphaLcParenR"/>
            </a:pPr>
            <a:r>
              <a:rPr lang="en-US" sz="2000" dirty="0"/>
              <a:t>Before working with ready to eat foods.</a:t>
            </a:r>
          </a:p>
          <a:p>
            <a:pPr marL="857250" lvl="2" indent="0">
              <a:buNone/>
            </a:pPr>
            <a:endParaRPr lang="en-US" sz="1000" dirty="0"/>
          </a:p>
          <a:p>
            <a:pPr marL="914400" lvl="1" indent="-457200">
              <a:buFont typeface="+mj-lt"/>
              <a:buAutoNum type="arabicParenR"/>
            </a:pPr>
            <a:r>
              <a:rPr lang="en-US" sz="2300" u="sng" dirty="0"/>
              <a:t>Separation &amp; Storage</a:t>
            </a:r>
          </a:p>
          <a:p>
            <a:pPr marL="1314450" lvl="2" indent="-457200">
              <a:buFont typeface="+mj-lt"/>
              <a:buAutoNum type="alphaLcParenR"/>
            </a:pPr>
            <a:r>
              <a:rPr lang="en-US" sz="2000" dirty="0">
                <a:latin typeface="Arial" panose="020B0604020202020204" pitchFamily="34" charset="0"/>
                <a:cs typeface="Arial" panose="020B0604020202020204" pitchFamily="34" charset="0"/>
              </a:rPr>
              <a:t>Separation </a:t>
            </a:r>
          </a:p>
          <a:p>
            <a:pPr marL="1314450" lvl="2" indent="-457200">
              <a:buFont typeface="+mj-lt"/>
              <a:buAutoNum type="alphaLcParenR"/>
            </a:pPr>
            <a:r>
              <a:rPr lang="en-US" sz="2000" dirty="0">
                <a:latin typeface="Arial" panose="020B0604020202020204" pitchFamily="34" charset="0"/>
                <a:cs typeface="Arial" panose="020B0604020202020204" pitchFamily="34" charset="0"/>
              </a:rPr>
              <a:t>Storage</a:t>
            </a:r>
          </a:p>
          <a:p>
            <a:pPr marL="857250" lvl="2" indent="0">
              <a:buNone/>
            </a:pPr>
            <a:endParaRPr lang="en-US" sz="1000" dirty="0">
              <a:latin typeface="Arial" panose="020B0604020202020204" pitchFamily="34" charset="0"/>
              <a:cs typeface="Arial" panose="020B0604020202020204" pitchFamily="34" charset="0"/>
            </a:endParaRPr>
          </a:p>
          <a:p>
            <a:pPr marL="914400" lvl="1" indent="-457200">
              <a:buFont typeface="+mj-lt"/>
              <a:buAutoNum type="arabicParenR"/>
            </a:pPr>
            <a:r>
              <a:rPr lang="en-US" sz="2300" u="sng" dirty="0"/>
              <a:t>Ensure equipment is smooth and easily cleanable</a:t>
            </a:r>
          </a:p>
          <a:p>
            <a:pPr marL="1314450" lvl="2" indent="-457200">
              <a:buFont typeface="+mj-lt"/>
              <a:buAutoNum type="alphaLcParenR"/>
            </a:pPr>
            <a:r>
              <a:rPr lang="en-US" sz="2000" dirty="0"/>
              <a:t>Avoid using wood utensils and equipment.</a:t>
            </a:r>
          </a:p>
          <a:p>
            <a:pPr marL="1314450" lvl="2" indent="-457200">
              <a:buFont typeface="+mj-lt"/>
              <a:buAutoNum type="alphaLcParenR"/>
            </a:pPr>
            <a:r>
              <a:rPr lang="en-US" sz="2000" dirty="0"/>
              <a:t>Only use equipment in good shape and undamaged. </a:t>
            </a:r>
          </a:p>
          <a:p>
            <a:pPr marL="857250" lvl="2" indent="0">
              <a:buNone/>
            </a:pPr>
            <a:endParaRPr lang="en-US" sz="1000" dirty="0"/>
          </a:p>
          <a:p>
            <a:pPr marL="914400" lvl="1" indent="-457200">
              <a:buAutoNum type="arabicParenR"/>
            </a:pPr>
            <a:r>
              <a:rPr lang="en-US" sz="2300" u="sng" dirty="0"/>
              <a:t>Wash Hands and change gloves, if required, between tasks </a:t>
            </a:r>
          </a:p>
          <a:p>
            <a:pPr lvl="1">
              <a:buClr>
                <a:schemeClr val="folHlink"/>
              </a:buClr>
              <a:buFont typeface="Wingdings" panose="05000000000000000000" pitchFamily="2" charset="2"/>
              <a:buChar char="Ø"/>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524000" y="1706564"/>
            <a:ext cx="6181725"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376362" y="1060233"/>
            <a:ext cx="6476999"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 Cross-Contamination Prevention</a:t>
            </a:r>
          </a:p>
        </p:txBody>
      </p:sp>
      <p:sp>
        <p:nvSpPr>
          <p:cNvPr id="7" name="TextBox 6">
            <a:extLst>
              <a:ext uri="{FF2B5EF4-FFF2-40B4-BE49-F238E27FC236}">
                <a16:creationId xmlns:a16="http://schemas.microsoft.com/office/drawing/2014/main" id="{BD978218-9465-4665-8F2C-0E184C97639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919393173"/>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400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How to Clean and Sanitize</a:t>
            </a:r>
          </a:p>
        </p:txBody>
      </p:sp>
      <p:pic>
        <p:nvPicPr>
          <p:cNvPr id="5" name="Picture 4">
            <a:extLst>
              <a:ext uri="{FF2B5EF4-FFF2-40B4-BE49-F238E27FC236}">
                <a16:creationId xmlns:a16="http://schemas.microsoft.com/office/drawing/2014/main" id="{A66E0FD1-C7AF-41DE-909D-35E86EF645B1}"/>
              </a:ext>
            </a:extLst>
          </p:cNvPr>
          <p:cNvPicPr>
            <a:picLocks noChangeAspect="1"/>
          </p:cNvPicPr>
          <p:nvPr/>
        </p:nvPicPr>
        <p:blipFill>
          <a:blip r:embed="rId4"/>
          <a:stretch>
            <a:fillRect/>
          </a:stretch>
        </p:blipFill>
        <p:spPr>
          <a:xfrm>
            <a:off x="1143000" y="1793875"/>
            <a:ext cx="6629400" cy="4580951"/>
          </a:xfrm>
          <a:prstGeom prst="rect">
            <a:avLst/>
          </a:prstGeom>
        </p:spPr>
      </p:pic>
      <p:sp>
        <p:nvSpPr>
          <p:cNvPr id="6" name="Rectangle 5">
            <a:extLst>
              <a:ext uri="{FF2B5EF4-FFF2-40B4-BE49-F238E27FC236}">
                <a16:creationId xmlns:a16="http://schemas.microsoft.com/office/drawing/2014/main" id="{EAB7C258-9DDC-4809-8A62-BB3992B3C6C2}"/>
              </a:ext>
            </a:extLst>
          </p:cNvPr>
          <p:cNvSpPr/>
          <p:nvPr/>
        </p:nvSpPr>
        <p:spPr>
          <a:xfrm>
            <a:off x="3581400" y="131380"/>
            <a:ext cx="6686726" cy="415498"/>
          </a:xfrm>
          <a:prstGeom prst="rect">
            <a:avLst/>
          </a:prstGeom>
        </p:spPr>
        <p:txBody>
          <a:bodyPr wrap="square">
            <a:spAutoFit/>
          </a:bodyPr>
          <a:lstStyle/>
          <a:p>
            <a:r>
              <a:rPr lang="en-US" sz="1050" i="1" dirty="0">
                <a:hlinkClick r:id="rId5"/>
              </a:rPr>
              <a:t>Source: https://www.alabamapublichealth.gov/foodsafety/assets/DishwashingDiagram.pdf</a:t>
            </a:r>
          </a:p>
          <a:p>
            <a:r>
              <a:rPr lang="en-US" sz="1050" i="1" dirty="0">
                <a:hlinkClick r:id="rId5"/>
              </a:rPr>
              <a:t>Note document content has been modified.</a:t>
            </a:r>
            <a:endParaRPr lang="en-US" sz="1050" dirty="0">
              <a:effectLst/>
              <a:hlinkClick r:id="rId5"/>
            </a:endParaRPr>
          </a:p>
        </p:txBody>
      </p:sp>
      <p:sp>
        <p:nvSpPr>
          <p:cNvPr id="3" name="TextBox 2">
            <a:extLst>
              <a:ext uri="{FF2B5EF4-FFF2-40B4-BE49-F238E27FC236}">
                <a16:creationId xmlns:a16="http://schemas.microsoft.com/office/drawing/2014/main" id="{0ACB57E4-FC3C-4C4B-865B-43035F752A98}"/>
              </a:ext>
            </a:extLst>
          </p:cNvPr>
          <p:cNvSpPr txBox="1"/>
          <p:nvPr/>
        </p:nvSpPr>
        <p:spPr>
          <a:xfrm>
            <a:off x="5791200" y="5029200"/>
            <a:ext cx="838200" cy="276999"/>
          </a:xfrm>
          <a:prstGeom prst="rect">
            <a:avLst/>
          </a:prstGeom>
          <a:solidFill>
            <a:schemeClr val="bg1"/>
          </a:solidFill>
        </p:spPr>
        <p:txBody>
          <a:bodyPr wrap="square" rtlCol="0">
            <a:spAutoFit/>
          </a:bodyPr>
          <a:lstStyle/>
          <a:p>
            <a:r>
              <a:rPr lang="en-US" sz="600" dirty="0"/>
              <a:t>200- 400ppm (see label)</a:t>
            </a:r>
          </a:p>
        </p:txBody>
      </p:sp>
      <p:sp>
        <p:nvSpPr>
          <p:cNvPr id="4" name="TextBox 3">
            <a:extLst>
              <a:ext uri="{FF2B5EF4-FFF2-40B4-BE49-F238E27FC236}">
                <a16:creationId xmlns:a16="http://schemas.microsoft.com/office/drawing/2014/main" id="{9DE20755-589E-4A18-96C2-BFA96198DF76}"/>
              </a:ext>
            </a:extLst>
          </p:cNvPr>
          <p:cNvSpPr txBox="1"/>
          <p:nvPr/>
        </p:nvSpPr>
        <p:spPr>
          <a:xfrm>
            <a:off x="1600200" y="3008247"/>
            <a:ext cx="457200" cy="338554"/>
          </a:xfrm>
          <a:prstGeom prst="rect">
            <a:avLst/>
          </a:prstGeom>
          <a:noFill/>
        </p:spPr>
        <p:txBody>
          <a:bodyPr wrap="square" rtlCol="0">
            <a:spAutoFit/>
          </a:bodyPr>
          <a:lstStyle/>
          <a:p>
            <a:r>
              <a:rPr lang="en-US" sz="1600" dirty="0"/>
              <a:t>1)</a:t>
            </a:r>
          </a:p>
        </p:txBody>
      </p:sp>
      <p:sp>
        <p:nvSpPr>
          <p:cNvPr id="10" name="TextBox 9">
            <a:extLst>
              <a:ext uri="{FF2B5EF4-FFF2-40B4-BE49-F238E27FC236}">
                <a16:creationId xmlns:a16="http://schemas.microsoft.com/office/drawing/2014/main" id="{C281F7F3-EACD-41A7-B0D2-9C1CBFAD648B}"/>
              </a:ext>
            </a:extLst>
          </p:cNvPr>
          <p:cNvSpPr txBox="1"/>
          <p:nvPr/>
        </p:nvSpPr>
        <p:spPr>
          <a:xfrm>
            <a:off x="2743200" y="3994500"/>
            <a:ext cx="457200" cy="338554"/>
          </a:xfrm>
          <a:prstGeom prst="rect">
            <a:avLst/>
          </a:prstGeom>
          <a:noFill/>
        </p:spPr>
        <p:txBody>
          <a:bodyPr wrap="square" rtlCol="0">
            <a:spAutoFit/>
          </a:bodyPr>
          <a:lstStyle/>
          <a:p>
            <a:r>
              <a:rPr lang="en-US" sz="1600" dirty="0"/>
              <a:t>2)</a:t>
            </a:r>
          </a:p>
        </p:txBody>
      </p:sp>
      <p:sp>
        <p:nvSpPr>
          <p:cNvPr id="11" name="TextBox 10">
            <a:extLst>
              <a:ext uri="{FF2B5EF4-FFF2-40B4-BE49-F238E27FC236}">
                <a16:creationId xmlns:a16="http://schemas.microsoft.com/office/drawing/2014/main" id="{94A2442D-9CA8-461D-8821-58681D178A9B}"/>
              </a:ext>
            </a:extLst>
          </p:cNvPr>
          <p:cNvSpPr txBox="1"/>
          <p:nvPr/>
        </p:nvSpPr>
        <p:spPr>
          <a:xfrm>
            <a:off x="3810000" y="3998206"/>
            <a:ext cx="457200" cy="338554"/>
          </a:xfrm>
          <a:prstGeom prst="rect">
            <a:avLst/>
          </a:prstGeom>
          <a:noFill/>
        </p:spPr>
        <p:txBody>
          <a:bodyPr wrap="square" rtlCol="0">
            <a:spAutoFit/>
          </a:bodyPr>
          <a:lstStyle/>
          <a:p>
            <a:r>
              <a:rPr lang="en-US" sz="1600" dirty="0"/>
              <a:t>3)</a:t>
            </a:r>
          </a:p>
        </p:txBody>
      </p:sp>
      <p:sp>
        <p:nvSpPr>
          <p:cNvPr id="12" name="TextBox 11">
            <a:extLst>
              <a:ext uri="{FF2B5EF4-FFF2-40B4-BE49-F238E27FC236}">
                <a16:creationId xmlns:a16="http://schemas.microsoft.com/office/drawing/2014/main" id="{3A2519C6-F801-41E2-A17B-09490CABBBBB}"/>
              </a:ext>
            </a:extLst>
          </p:cNvPr>
          <p:cNvSpPr txBox="1"/>
          <p:nvPr/>
        </p:nvSpPr>
        <p:spPr>
          <a:xfrm>
            <a:off x="4889310" y="3977146"/>
            <a:ext cx="457200" cy="338554"/>
          </a:xfrm>
          <a:prstGeom prst="rect">
            <a:avLst/>
          </a:prstGeom>
          <a:noFill/>
        </p:spPr>
        <p:txBody>
          <a:bodyPr wrap="square" rtlCol="0">
            <a:spAutoFit/>
          </a:bodyPr>
          <a:lstStyle/>
          <a:p>
            <a:r>
              <a:rPr lang="en-US" sz="1600" dirty="0"/>
              <a:t>4)</a:t>
            </a:r>
          </a:p>
        </p:txBody>
      </p:sp>
      <p:sp>
        <p:nvSpPr>
          <p:cNvPr id="13" name="TextBox 12">
            <a:extLst>
              <a:ext uri="{FF2B5EF4-FFF2-40B4-BE49-F238E27FC236}">
                <a16:creationId xmlns:a16="http://schemas.microsoft.com/office/drawing/2014/main" id="{15740EDC-8EE8-4654-9260-F908B9F9909F}"/>
              </a:ext>
            </a:extLst>
          </p:cNvPr>
          <p:cNvSpPr txBox="1"/>
          <p:nvPr/>
        </p:nvSpPr>
        <p:spPr>
          <a:xfrm>
            <a:off x="6096000" y="3008247"/>
            <a:ext cx="457200" cy="338554"/>
          </a:xfrm>
          <a:prstGeom prst="rect">
            <a:avLst/>
          </a:prstGeom>
          <a:noFill/>
        </p:spPr>
        <p:txBody>
          <a:bodyPr wrap="square" rtlCol="0">
            <a:spAutoFit/>
          </a:bodyPr>
          <a:lstStyle/>
          <a:p>
            <a:r>
              <a:rPr lang="en-US" sz="1600" dirty="0"/>
              <a:t>5)</a:t>
            </a:r>
          </a:p>
        </p:txBody>
      </p:sp>
      <p:sp>
        <p:nvSpPr>
          <p:cNvPr id="14" name="TextBox 13">
            <a:extLst>
              <a:ext uri="{FF2B5EF4-FFF2-40B4-BE49-F238E27FC236}">
                <a16:creationId xmlns:a16="http://schemas.microsoft.com/office/drawing/2014/main" id="{7269E6D3-0F1A-4C1C-9F4E-7489E3022CCF}"/>
              </a:ext>
            </a:extLst>
          </p:cNvPr>
          <p:cNvSpPr txBox="1"/>
          <p:nvPr/>
        </p:nvSpPr>
        <p:spPr>
          <a:xfrm>
            <a:off x="152400" y="656709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289517515"/>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1905000"/>
            <a:ext cx="8382000" cy="4256313"/>
          </a:xfrm>
        </p:spPr>
        <p:txBody>
          <a:bodyPr/>
          <a:lstStyle/>
          <a:p>
            <a:pPr marL="457200" lvl="1" indent="0">
              <a:buNone/>
            </a:pPr>
            <a:endParaRPr lang="en-US" sz="22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Only use sanitizer that’s approved for use by your establishment</a:t>
            </a:r>
          </a:p>
          <a:p>
            <a:pPr marL="800100" lvl="1" indent="-342900">
              <a:buFont typeface="+mj-lt"/>
              <a:buAutoNum type="arabicParenR"/>
            </a:pPr>
            <a:endParaRPr lang="en-US" sz="16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Add water to the sink or container for solution</a:t>
            </a:r>
          </a:p>
          <a:p>
            <a:pPr marL="800100" lvl="1" indent="-342900">
              <a:buFont typeface="+mj-lt"/>
              <a:buAutoNum type="arabicParenR"/>
            </a:pPr>
            <a:endParaRPr lang="en-US" sz="16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Add the sanitizer into the sink or container of water</a:t>
            </a:r>
          </a:p>
          <a:p>
            <a:pPr marL="800100" lvl="1" indent="-342900">
              <a:buFont typeface="+mj-lt"/>
              <a:buAutoNum type="arabicParenR"/>
            </a:pPr>
            <a:endParaRPr lang="en-US" sz="16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Check the sanitizer concentration using the designated test strips</a:t>
            </a:r>
          </a:p>
          <a:p>
            <a:pPr marL="800100" lvl="1" indent="-342900">
              <a:buFont typeface="+mj-lt"/>
              <a:buAutoNum type="arabicParenR"/>
            </a:pPr>
            <a:endParaRPr lang="en-US" sz="1600" dirty="0">
              <a:latin typeface="Arial" panose="020B0604020202020204" pitchFamily="34" charset="0"/>
              <a:cs typeface="Arial" panose="020B0604020202020204" pitchFamily="34" charset="0"/>
            </a:endParaRPr>
          </a:p>
          <a:p>
            <a:pPr marL="800100" lvl="1" indent="-342900">
              <a:buFont typeface="+mj-lt"/>
              <a:buAutoNum type="arabicParenR"/>
            </a:pPr>
            <a:r>
              <a:rPr lang="en-US" sz="2200" dirty="0">
                <a:latin typeface="Arial" panose="020B0604020202020204" pitchFamily="34" charset="0"/>
                <a:cs typeface="Arial" panose="020B0604020202020204" pitchFamily="34" charset="0"/>
              </a:rPr>
              <a:t>Ready for use</a:t>
            </a:r>
          </a:p>
          <a:p>
            <a:pPr marL="800100" lvl="1" indent="-342900">
              <a:buFont typeface="+mj-lt"/>
              <a:buAutoNum type="arabicParenR"/>
            </a:pPr>
            <a:endParaRPr lang="en-US" sz="1400" dirty="0">
              <a:latin typeface="Arial" panose="020B0604020202020204" pitchFamily="34" charset="0"/>
              <a:cs typeface="Arial" panose="020B0604020202020204" pitchFamily="34" charset="0"/>
            </a:endParaRPr>
          </a:p>
          <a:p>
            <a:pPr marL="800100" lvl="1" indent="-342900">
              <a:buFont typeface="+mj-lt"/>
              <a:buAutoNum type="arabicParenR"/>
            </a:pPr>
            <a:endParaRPr lang="en-US" sz="1400" dirty="0">
              <a:latin typeface="Arial" panose="020B0604020202020204" pitchFamily="34" charset="0"/>
              <a:cs typeface="Arial" panose="020B0604020202020204" pitchFamily="34" charset="0"/>
            </a:endParaRPr>
          </a:p>
          <a:p>
            <a:pPr marL="457200" lvl="1" indent="0">
              <a:buClr>
                <a:schemeClr val="folHlink"/>
              </a:buClr>
              <a:buNone/>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7848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Tips for Preparing Sanitizer Solution</a:t>
            </a:r>
          </a:p>
        </p:txBody>
      </p:sp>
      <p:sp>
        <p:nvSpPr>
          <p:cNvPr id="7" name="TextBox 6">
            <a:extLst>
              <a:ext uri="{FF2B5EF4-FFF2-40B4-BE49-F238E27FC236}">
                <a16:creationId xmlns:a16="http://schemas.microsoft.com/office/drawing/2014/main" id="{9B6EF3F9-0C93-492F-90C9-751A41A0AD6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505287169"/>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020668"/>
            <a:ext cx="8382000" cy="4684931"/>
          </a:xfrm>
        </p:spPr>
        <p:txBody>
          <a:bodyPr/>
          <a:lstStyle/>
          <a:p>
            <a:pPr marL="457200" lvl="1" indent="0">
              <a:buClr>
                <a:schemeClr val="folHlink"/>
              </a:buClr>
              <a:buNone/>
            </a:pPr>
            <a:r>
              <a:rPr lang="en-US" sz="2400" b="1" dirty="0"/>
              <a:t>Chemicals must be stored to prevent contamination of food, equipment, and utensils.</a:t>
            </a:r>
          </a:p>
          <a:p>
            <a:pPr marL="457200" lvl="1" indent="0">
              <a:buClr>
                <a:schemeClr val="folHlink"/>
              </a:buClr>
              <a:buNone/>
            </a:pPr>
            <a:endParaRPr lang="en-US" sz="1100" b="1" dirty="0"/>
          </a:p>
          <a:p>
            <a:pPr marL="914400" lvl="1" indent="-457200">
              <a:buFont typeface="+mj-lt"/>
              <a:buAutoNum type="arabicParenR"/>
            </a:pPr>
            <a:r>
              <a:rPr lang="en-US" sz="2000" dirty="0">
                <a:latin typeface="Arial" panose="020B0604020202020204" pitchFamily="34" charset="0"/>
                <a:cs typeface="Arial" panose="020B0604020202020204" pitchFamily="34" charset="0"/>
              </a:rPr>
              <a:t>Sanitizers and Detergent should be stored under the 3 compartment sink or in chemical storage. </a:t>
            </a:r>
          </a:p>
          <a:p>
            <a:pPr marL="914400" lvl="1" indent="-457200">
              <a:buClr>
                <a:schemeClr val="folHlink"/>
              </a:buClr>
              <a:buFont typeface="+mj-lt"/>
              <a:buAutoNum type="arabicParenR"/>
            </a:pPr>
            <a:endParaRPr lang="en-US" sz="2000" dirty="0">
              <a:latin typeface="Arial" panose="020B0604020202020204" pitchFamily="34" charset="0"/>
              <a:cs typeface="Arial" panose="020B0604020202020204" pitchFamily="34" charset="0"/>
            </a:endParaRPr>
          </a:p>
          <a:p>
            <a:pPr marL="914400" lvl="1" indent="-457200">
              <a:buFont typeface="+mj-lt"/>
              <a:buAutoNum type="arabicParenR"/>
            </a:pPr>
            <a:r>
              <a:rPr lang="en-US" sz="2000" dirty="0">
                <a:latin typeface="Arial" panose="020B0604020202020204" pitchFamily="34" charset="0"/>
                <a:cs typeface="Arial" panose="020B0604020202020204" pitchFamily="34" charset="0"/>
              </a:rPr>
              <a:t>Dangerous Chemicals, such as gas, paint and motor oil, should be stored outside food establishments.</a:t>
            </a:r>
          </a:p>
          <a:p>
            <a:pPr marL="914400" lvl="1" indent="-457200">
              <a:buClr>
                <a:schemeClr val="folHlink"/>
              </a:buClr>
              <a:buFont typeface="+mj-lt"/>
              <a:buAutoNum type="arabicParenR"/>
            </a:pPr>
            <a:endParaRPr lang="en-US" sz="2000" dirty="0">
              <a:latin typeface="Arial" panose="020B0604020202020204" pitchFamily="34" charset="0"/>
              <a:cs typeface="Arial" panose="020B0604020202020204" pitchFamily="34" charset="0"/>
            </a:endParaRPr>
          </a:p>
          <a:p>
            <a:pPr marL="914400" lvl="1" indent="-457200">
              <a:buFont typeface="+mj-lt"/>
              <a:buAutoNum type="arabicParenR"/>
            </a:pPr>
            <a:r>
              <a:rPr lang="en-US" sz="2000" dirty="0">
                <a:latin typeface="Arial" panose="020B0604020202020204" pitchFamily="34" charset="0"/>
                <a:cs typeface="Arial" panose="020B0604020202020204" pitchFamily="34" charset="0"/>
              </a:rPr>
              <a:t>Pesticides and Herbicides - Usage</a:t>
            </a:r>
          </a:p>
          <a:p>
            <a:pPr marL="914400" lvl="1" indent="-457200">
              <a:buFont typeface="+mj-lt"/>
              <a:buAutoNum type="arabicParenR"/>
            </a:pPr>
            <a:endParaRPr lang="en-US" sz="2000" dirty="0">
              <a:highlight>
                <a:srgbClr val="FFFF00"/>
              </a:highlight>
              <a:latin typeface="Arial" panose="020B0604020202020204" pitchFamily="34" charset="0"/>
              <a:cs typeface="Arial" panose="020B0604020202020204" pitchFamily="34" charset="0"/>
            </a:endParaRPr>
          </a:p>
          <a:p>
            <a:pPr marL="914400" lvl="1" indent="-457200">
              <a:buFont typeface="+mj-lt"/>
              <a:buAutoNum type="arabicParenR"/>
            </a:pPr>
            <a:r>
              <a:rPr lang="en-US" sz="2000" dirty="0">
                <a:latin typeface="Arial" panose="020B0604020202020204" pitchFamily="34" charset="0"/>
                <a:cs typeface="Arial" panose="020B0604020202020204" pitchFamily="34" charset="0"/>
              </a:rPr>
              <a:t>Secondary Containers - Labeling</a:t>
            </a: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76962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Chemical Storage, Usage and Labels</a:t>
            </a:r>
          </a:p>
        </p:txBody>
      </p:sp>
      <p:sp>
        <p:nvSpPr>
          <p:cNvPr id="7" name="TextBox 6">
            <a:extLst>
              <a:ext uri="{FF2B5EF4-FFF2-40B4-BE49-F238E27FC236}">
                <a16:creationId xmlns:a16="http://schemas.microsoft.com/office/drawing/2014/main" id="{C02A28DF-B0FB-44AA-8E56-973552D28B96}"/>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356510466"/>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156447" y="1108076"/>
            <a:ext cx="8229600" cy="584424"/>
          </a:xfrm>
          <a:prstGeom prst="rect">
            <a:avLst/>
          </a:prstGeom>
          <a:noFill/>
          <a:ln w="9525">
            <a:noFill/>
            <a:miter lim="800000"/>
            <a:headEnd/>
            <a:tailEnd/>
          </a:ln>
          <a:effectLst/>
        </p:spPr>
        <p:txBody>
          <a:bodyPr lIns="92075" tIns="46038" rIns="92075" bIns="46038" anchor="ctr"/>
          <a:lstStyle/>
          <a:p>
            <a:r>
              <a:rPr lang="en-US" sz="3400" b="1" dirty="0">
                <a:solidFill>
                  <a:schemeClr val="accent2"/>
                </a:solidFill>
                <a:latin typeface="Times New Roman" pitchFamily="18" charset="0"/>
              </a:rPr>
              <a:t>Food Allergens and Control Measures</a:t>
            </a:r>
            <a:endParaRPr lang="en-US" sz="3400" b="1" dirty="0">
              <a:solidFill>
                <a:schemeClr val="tx2"/>
              </a:solidFill>
              <a:latin typeface="Times New Roman" pitchFamily="18" charset="0"/>
            </a:endParaRPr>
          </a:p>
        </p:txBody>
      </p:sp>
      <p:sp>
        <p:nvSpPr>
          <p:cNvPr id="7" name="TextBox 6">
            <a:extLst>
              <a:ext uri="{FF2B5EF4-FFF2-40B4-BE49-F238E27FC236}">
                <a16:creationId xmlns:a16="http://schemas.microsoft.com/office/drawing/2014/main" id="{B380EEF2-0F63-4745-B933-5F821CAA010D}"/>
              </a:ext>
            </a:extLst>
          </p:cNvPr>
          <p:cNvSpPr txBox="1"/>
          <p:nvPr/>
        </p:nvSpPr>
        <p:spPr>
          <a:xfrm>
            <a:off x="5410200" y="6581001"/>
            <a:ext cx="4645152" cy="276999"/>
          </a:xfrm>
          <a:prstGeom prst="rect">
            <a:avLst/>
          </a:prstGeom>
          <a:noFill/>
        </p:spPr>
        <p:txBody>
          <a:bodyPr wrap="square" rtlCol="0">
            <a:spAutoFit/>
          </a:bodyPr>
          <a:lstStyle/>
          <a:p>
            <a:r>
              <a:rPr lang="en-US" sz="1200" u="sng" dirty="0"/>
              <a:t>Source: www.foodallergy.org/common-allergens</a:t>
            </a:r>
          </a:p>
        </p:txBody>
      </p:sp>
      <p:sp>
        <p:nvSpPr>
          <p:cNvPr id="13" name="Rectangle 12">
            <a:extLst>
              <a:ext uri="{FF2B5EF4-FFF2-40B4-BE49-F238E27FC236}">
                <a16:creationId xmlns:a16="http://schemas.microsoft.com/office/drawing/2014/main" id="{856E5CD6-237B-4850-9A1C-2D89A1A04154}"/>
              </a:ext>
            </a:extLst>
          </p:cNvPr>
          <p:cNvSpPr/>
          <p:nvPr/>
        </p:nvSpPr>
        <p:spPr>
          <a:xfrm>
            <a:off x="0" y="4841716"/>
            <a:ext cx="8763000" cy="1477328"/>
          </a:xfrm>
          <a:prstGeom prst="rect">
            <a:avLst/>
          </a:prstGeom>
        </p:spPr>
        <p:txBody>
          <a:bodyPr wrap="square">
            <a:spAutoFit/>
          </a:bodyPr>
          <a:lstStyle/>
          <a:p>
            <a:pPr lvl="1">
              <a:lnSpc>
                <a:spcPct val="150000"/>
              </a:lnSpc>
              <a:buClr>
                <a:schemeClr val="folHlink"/>
              </a:buClr>
            </a:pPr>
            <a:r>
              <a:rPr lang="en-US" sz="2000" u="sng" dirty="0"/>
              <a:t>Controlling Allergens</a:t>
            </a:r>
          </a:p>
          <a:p>
            <a:pPr marL="914400" lvl="1" indent="-457200">
              <a:buFont typeface="+mj-lt"/>
              <a:buAutoNum type="arabicParenR"/>
            </a:pPr>
            <a:r>
              <a:rPr lang="en-US" sz="2000" dirty="0"/>
              <a:t>Make sure all surfaces that the allergen food has touched are washed, rinsed and sanitized before preparing other foods!</a:t>
            </a:r>
          </a:p>
          <a:p>
            <a:pPr marL="914400" lvl="1" indent="-457200">
              <a:buFont typeface="+mj-lt"/>
              <a:buAutoNum type="arabicParenR"/>
            </a:pPr>
            <a:r>
              <a:rPr lang="en-US" sz="2000" dirty="0"/>
              <a:t>Use different utensils or wash, rinse and sanitize them. </a:t>
            </a:r>
          </a:p>
        </p:txBody>
      </p:sp>
      <p:sp>
        <p:nvSpPr>
          <p:cNvPr id="9" name="TextBox 8">
            <a:extLst>
              <a:ext uri="{FF2B5EF4-FFF2-40B4-BE49-F238E27FC236}">
                <a16:creationId xmlns:a16="http://schemas.microsoft.com/office/drawing/2014/main" id="{ACE9D827-8415-489F-8376-F888BE3C19A1}"/>
              </a:ext>
            </a:extLst>
          </p:cNvPr>
          <p:cNvSpPr txBox="1"/>
          <p:nvPr/>
        </p:nvSpPr>
        <p:spPr>
          <a:xfrm>
            <a:off x="1143000" y="2362200"/>
            <a:ext cx="1905000" cy="1384995"/>
          </a:xfrm>
          <a:prstGeom prst="rect">
            <a:avLst/>
          </a:prstGeom>
          <a:noFill/>
        </p:spPr>
        <p:txBody>
          <a:bodyPr wrap="square" rtlCol="0">
            <a:spAutoFit/>
          </a:bodyPr>
          <a:lstStyle/>
          <a:p>
            <a:pPr algn="ctr"/>
            <a:r>
              <a:rPr lang="en-US" sz="2800" b="1" dirty="0"/>
              <a:t>The</a:t>
            </a:r>
          </a:p>
          <a:p>
            <a:pPr algn="ctr"/>
            <a:r>
              <a:rPr lang="en-US" sz="2800" b="1" dirty="0"/>
              <a:t>8 Major</a:t>
            </a:r>
          </a:p>
          <a:p>
            <a:pPr algn="ctr"/>
            <a:r>
              <a:rPr lang="en-US" sz="2800" b="1" u="sng" dirty="0"/>
              <a:t>Allergens</a:t>
            </a:r>
          </a:p>
        </p:txBody>
      </p:sp>
      <p:sp>
        <p:nvSpPr>
          <p:cNvPr id="10" name="Line 10">
            <a:extLst>
              <a:ext uri="{FF2B5EF4-FFF2-40B4-BE49-F238E27FC236}">
                <a16:creationId xmlns:a16="http://schemas.microsoft.com/office/drawing/2014/main" id="{BA505FBF-95E7-4BCE-9A19-CE671BBFF8A9}"/>
              </a:ext>
            </a:extLst>
          </p:cNvPr>
          <p:cNvSpPr>
            <a:spLocks noChangeShapeType="1"/>
          </p:cNvSpPr>
          <p:nvPr/>
        </p:nvSpPr>
        <p:spPr bwMode="auto">
          <a:xfrm>
            <a:off x="1270299" y="1752600"/>
            <a:ext cx="7010400" cy="25176"/>
          </a:xfrm>
          <a:prstGeom prst="line">
            <a:avLst/>
          </a:prstGeom>
          <a:noFill/>
          <a:ln w="38100">
            <a:solidFill>
              <a:schemeClr val="tx1"/>
            </a:solidFill>
            <a:round/>
            <a:headEnd/>
            <a:tailEnd/>
          </a:ln>
          <a:effectLst/>
        </p:spPr>
        <p:txBody>
          <a:bodyPr wrap="none" anchor="ctr"/>
          <a:lstStyle/>
          <a:p>
            <a:endParaRPr lang="en-US" dirty="0"/>
          </a:p>
        </p:txBody>
      </p:sp>
      <p:graphicFrame>
        <p:nvGraphicFramePr>
          <p:cNvPr id="2" name="Table 1">
            <a:extLst>
              <a:ext uri="{FF2B5EF4-FFF2-40B4-BE49-F238E27FC236}">
                <a16:creationId xmlns:a16="http://schemas.microsoft.com/office/drawing/2014/main" id="{4C3C6606-AF1F-40D8-A73E-067B248D9DE0}"/>
              </a:ext>
            </a:extLst>
          </p:cNvPr>
          <p:cNvGraphicFramePr>
            <a:graphicFrameLocks noGrp="1"/>
          </p:cNvGraphicFramePr>
          <p:nvPr>
            <p:extLst/>
          </p:nvPr>
        </p:nvGraphicFramePr>
        <p:xfrm>
          <a:off x="3124200" y="2016284"/>
          <a:ext cx="5795346" cy="3182461"/>
        </p:xfrm>
        <a:graphic>
          <a:graphicData uri="http://schemas.openxmlformats.org/drawingml/2006/table">
            <a:tbl>
              <a:tblPr/>
              <a:tblGrid>
                <a:gridCol w="2885462">
                  <a:extLst>
                    <a:ext uri="{9D8B030D-6E8A-4147-A177-3AD203B41FA5}">
                      <a16:colId xmlns:a16="http://schemas.microsoft.com/office/drawing/2014/main" val="1267795058"/>
                    </a:ext>
                  </a:extLst>
                </a:gridCol>
                <a:gridCol w="2909884">
                  <a:extLst>
                    <a:ext uri="{9D8B030D-6E8A-4147-A177-3AD203B41FA5}">
                      <a16:colId xmlns:a16="http://schemas.microsoft.com/office/drawing/2014/main" val="2209571082"/>
                    </a:ext>
                  </a:extLst>
                </a:gridCol>
              </a:tblGrid>
              <a:tr h="777875">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Milk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most common food allergy for infants and young children.</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Wheat Allergy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common allergy in children that can be outgrown after the age of three.</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991230"/>
                  </a:ext>
                </a:extLst>
              </a:tr>
              <a:tr h="863441">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Tree Nut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Includes pecan, walnut, almond, cashew, pistachio.</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(Peanuts are NOT tree nuts)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Shellfish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common allergy to foods like crab, shrimp, lobster and molluscan shellfish like mussels.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532520"/>
                  </a:ext>
                </a:extLst>
              </a:tr>
              <a:tr h="807720">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Fish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Allergy to fin fish like salmon and tuna to name just two.</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Peanut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very common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182873"/>
                  </a:ext>
                </a:extLst>
              </a:tr>
              <a:tr h="733425">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Egg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second most common allergy in children.</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Soy Allergy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common allergy for children and infants.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58125"/>
                  </a:ext>
                </a:extLst>
              </a:tr>
            </a:tbl>
          </a:graphicData>
        </a:graphic>
      </p:graphicFrame>
      <p:sp>
        <p:nvSpPr>
          <p:cNvPr id="11" name="TextBox 10">
            <a:extLst>
              <a:ext uri="{FF2B5EF4-FFF2-40B4-BE49-F238E27FC236}">
                <a16:creationId xmlns:a16="http://schemas.microsoft.com/office/drawing/2014/main" id="{7343A01C-8BB2-47A3-BAF1-1123C7282143}"/>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565378625"/>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2" name="TextBox 1">
            <a:extLst>
              <a:ext uri="{FF2B5EF4-FFF2-40B4-BE49-F238E27FC236}">
                <a16:creationId xmlns:a16="http://schemas.microsoft.com/office/drawing/2014/main" id="{DE42C0BE-A58A-4B18-8C87-F2DDB02E7205}"/>
              </a:ext>
            </a:extLst>
          </p:cNvPr>
          <p:cNvSpPr txBox="1"/>
          <p:nvPr/>
        </p:nvSpPr>
        <p:spPr>
          <a:xfrm>
            <a:off x="762000" y="2284274"/>
            <a:ext cx="7391400" cy="1754326"/>
          </a:xfrm>
          <a:prstGeom prst="rect">
            <a:avLst/>
          </a:prstGeom>
          <a:noFill/>
        </p:spPr>
        <p:txBody>
          <a:bodyPr wrap="square" rtlCol="0">
            <a:spAutoFit/>
          </a:bodyPr>
          <a:lstStyle/>
          <a:p>
            <a:pPr lvl="2"/>
            <a:r>
              <a:rPr lang="en-US" sz="3600" dirty="0">
                <a:solidFill>
                  <a:schemeClr val="accent6"/>
                </a:solidFill>
                <a:latin typeface="Franklin Gothic Heavy" panose="020B0903020102020204" pitchFamily="34" charset="0"/>
                <a:cs typeface="Times New Roman" panose="02020603050405020304" pitchFamily="18" charset="0"/>
              </a:rPr>
              <a:t>Section 3a: </a:t>
            </a:r>
          </a:p>
          <a:p>
            <a:pPr lvl="2"/>
            <a:r>
              <a:rPr lang="en-US" sz="3600" dirty="0">
                <a:solidFill>
                  <a:schemeClr val="accent6"/>
                </a:solidFill>
                <a:latin typeface="Franklin Gothic Heavy" panose="020B0903020102020204" pitchFamily="34" charset="0"/>
                <a:cs typeface="Times New Roman" panose="02020603050405020304" pitchFamily="18" charset="0"/>
              </a:rPr>
              <a:t>Basic Food Time and Temperature Control</a:t>
            </a:r>
          </a:p>
        </p:txBody>
      </p:sp>
      <p:sp>
        <p:nvSpPr>
          <p:cNvPr id="5" name="TextBox 4">
            <a:extLst>
              <a:ext uri="{FF2B5EF4-FFF2-40B4-BE49-F238E27FC236}">
                <a16:creationId xmlns:a16="http://schemas.microsoft.com/office/drawing/2014/main" id="{87F2403B-01EB-4E5D-A570-6B84DBEB0452}"/>
              </a:ext>
            </a:extLst>
          </p:cNvPr>
          <p:cNvSpPr txBox="1"/>
          <p:nvPr/>
        </p:nvSpPr>
        <p:spPr>
          <a:xfrm>
            <a:off x="1066800" y="5024735"/>
            <a:ext cx="6667500" cy="461665"/>
          </a:xfrm>
          <a:prstGeom prst="rect">
            <a:avLst/>
          </a:prstGeom>
          <a:noFill/>
        </p:spPr>
        <p:txBody>
          <a:bodyPr wrap="square" rtlCol="0">
            <a:spAutoFit/>
          </a:bodyPr>
          <a:lstStyle/>
          <a:p>
            <a:r>
              <a:rPr lang="en-US" sz="2400" dirty="0">
                <a:solidFill>
                  <a:schemeClr val="accent6"/>
                </a:solidFill>
                <a:latin typeface="Franklin Gothic Heavy" panose="020B0903020102020204" pitchFamily="34" charset="0"/>
                <a:cs typeface="Times New Roman" panose="02020603050405020304" pitchFamily="18" charset="0"/>
              </a:rPr>
              <a:t>(Applicable to all Food Establishments Types)</a:t>
            </a:r>
            <a:endParaRPr lang="en-US" sz="2400" dirty="0"/>
          </a:p>
        </p:txBody>
      </p:sp>
      <p:sp>
        <p:nvSpPr>
          <p:cNvPr id="6" name="TextBox 5">
            <a:extLst>
              <a:ext uri="{FF2B5EF4-FFF2-40B4-BE49-F238E27FC236}">
                <a16:creationId xmlns:a16="http://schemas.microsoft.com/office/drawing/2014/main" id="{29E8420A-EB3C-4D24-8AE7-5D82F8C293EE}"/>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611297916"/>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743200" y="1863367"/>
            <a:ext cx="6096000" cy="4754781"/>
          </a:xfrm>
        </p:spPr>
        <p:txBody>
          <a:bodyPr/>
          <a:lstStyle/>
          <a:p>
            <a:pPr marL="457200" lvl="1" indent="0">
              <a:buClr>
                <a:schemeClr val="folHlink"/>
              </a:buClr>
              <a:buNone/>
            </a:pPr>
            <a:endParaRPr lang="en-US" sz="2100" dirty="0"/>
          </a:p>
          <a:p>
            <a:pPr marL="914400" lvl="1" indent="-457200">
              <a:buFont typeface="+mj-lt"/>
              <a:buAutoNum type="arabicParenR"/>
            </a:pPr>
            <a:r>
              <a:rPr lang="en-US" sz="2100" dirty="0"/>
              <a:t>Keep foods out of the Danger Zone</a:t>
            </a:r>
          </a:p>
          <a:p>
            <a:pPr marL="1314450" lvl="2" indent="-457200">
              <a:buFont typeface="+mj-lt"/>
              <a:buAutoNum type="alphaLcParenR"/>
            </a:pPr>
            <a:r>
              <a:rPr lang="en-US" sz="1700" dirty="0"/>
              <a:t>Hot Foods 135</a:t>
            </a:r>
            <a:r>
              <a:rPr lang="en-US" sz="1600" baseline="30000" dirty="0"/>
              <a:t>o</a:t>
            </a:r>
            <a:r>
              <a:rPr lang="en-US" sz="1600" dirty="0"/>
              <a:t>F or above</a:t>
            </a:r>
            <a:endParaRPr lang="en-US" sz="1700" dirty="0"/>
          </a:p>
          <a:p>
            <a:pPr marL="1314450" lvl="2" indent="-457200">
              <a:buFont typeface="+mj-lt"/>
              <a:buAutoNum type="alphaLcParenR"/>
            </a:pPr>
            <a:r>
              <a:rPr lang="en-US" sz="1700" dirty="0"/>
              <a:t>Cold Foods 41</a:t>
            </a:r>
            <a:r>
              <a:rPr lang="en-US" sz="1600" baseline="30000" dirty="0"/>
              <a:t>o</a:t>
            </a:r>
            <a:r>
              <a:rPr lang="en-US" sz="1600" dirty="0"/>
              <a:t>F or below</a:t>
            </a:r>
          </a:p>
          <a:p>
            <a:pPr marL="1314450" lvl="2" indent="-457200">
              <a:buFont typeface="+mj-lt"/>
              <a:buAutoNum type="alphaLcParenR"/>
            </a:pPr>
            <a:r>
              <a:rPr lang="en-US" sz="1700" dirty="0"/>
              <a:t>Frozen Foods </a:t>
            </a:r>
          </a:p>
          <a:p>
            <a:pPr marL="857250" lvl="2" indent="0">
              <a:buNone/>
            </a:pPr>
            <a:endParaRPr lang="en-US" sz="1700" dirty="0"/>
          </a:p>
          <a:p>
            <a:pPr marL="914400" lvl="1" indent="-457200">
              <a:buFont typeface="+mj-lt"/>
              <a:buAutoNum type="arabicParenR"/>
            </a:pPr>
            <a:r>
              <a:rPr lang="en-US" sz="2100" dirty="0"/>
              <a:t>Cooked foods date marking and discard date.</a:t>
            </a:r>
          </a:p>
          <a:p>
            <a:pPr marL="914400" lvl="1" indent="-457200">
              <a:buFont typeface="+mj-lt"/>
              <a:buAutoNum type="arabicParenR"/>
            </a:pPr>
            <a:endParaRPr lang="en-US" sz="1700" dirty="0"/>
          </a:p>
          <a:p>
            <a:pPr marL="914400" lvl="1" indent="-457200">
              <a:buFont typeface="+mj-lt"/>
              <a:buAutoNum type="arabicParenR"/>
            </a:pPr>
            <a:r>
              <a:rPr lang="en-US" sz="2100" dirty="0"/>
              <a:t>Commercially packaged ready-to-eat foods date marking and discard date. </a:t>
            </a:r>
            <a:endParaRPr lang="en-US" sz="1800" b="1" u="sng" dirty="0">
              <a:latin typeface="Arial" panose="020B0604020202020204" pitchFamily="34" charset="0"/>
              <a:cs typeface="Arial" panose="020B0604020202020204" pitchFamily="34" charset="0"/>
            </a:endParaRPr>
          </a:p>
          <a:p>
            <a:pPr marL="914400" lvl="1" indent="-457200">
              <a:buFont typeface="+mj-lt"/>
              <a:buAutoNum type="arabicParenR"/>
            </a:pPr>
            <a:endParaRPr lang="en-US" sz="2100" dirty="0"/>
          </a:p>
          <a:p>
            <a:pPr marL="914400" lvl="1" indent="-457200">
              <a:buFont typeface="+mj-lt"/>
              <a:buAutoNum type="arabicParenR"/>
            </a:pPr>
            <a:endParaRPr lang="en-US" sz="2100" dirty="0"/>
          </a:p>
          <a:p>
            <a:pPr marL="914400" lvl="1" indent="-457200">
              <a:buFont typeface="+mj-lt"/>
              <a:buAutoNum type="arabicParenR"/>
            </a:pPr>
            <a:endParaRPr lang="en-US" sz="2100" dirty="0"/>
          </a:p>
          <a:p>
            <a:pPr lvl="2">
              <a:buClr>
                <a:schemeClr val="folHlink"/>
              </a:buClr>
              <a:buFont typeface="Wingdings" panose="05000000000000000000" pitchFamily="2" charset="2"/>
              <a:buChar char="Ø"/>
            </a:pPr>
            <a:endParaRPr lang="en-US" sz="1800" dirty="0"/>
          </a:p>
          <a:p>
            <a:pPr lvl="2">
              <a:buClr>
                <a:schemeClr val="folHlink"/>
              </a:buClr>
              <a:buFont typeface="Wingdings" panose="05000000000000000000" pitchFamily="2" charset="2"/>
              <a:buChar char="Ø"/>
            </a:pPr>
            <a:endParaRPr lang="en-US" sz="2400" dirty="0"/>
          </a:p>
          <a:p>
            <a:pPr marL="457200" lvl="1" indent="0">
              <a:buClr>
                <a:schemeClr val="folHlink"/>
              </a:buClr>
              <a:buNone/>
            </a:pPr>
            <a:endParaRPr lang="en-US" sz="2100" dirty="0"/>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70104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Importance of Time and Temperature</a:t>
            </a:r>
          </a:p>
        </p:txBody>
      </p:sp>
      <p:pic>
        <p:nvPicPr>
          <p:cNvPr id="6" name="Picture 5">
            <a:extLst>
              <a:ext uri="{FF2B5EF4-FFF2-40B4-BE49-F238E27FC236}">
                <a16:creationId xmlns:a16="http://schemas.microsoft.com/office/drawing/2014/main" id="{2B7FA7AD-3D55-4152-9539-5C46B54F3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151172"/>
            <a:ext cx="2527330" cy="3602736"/>
          </a:xfrm>
          <a:prstGeom prst="rect">
            <a:avLst/>
          </a:prstGeom>
        </p:spPr>
      </p:pic>
      <p:sp>
        <p:nvSpPr>
          <p:cNvPr id="8" name="TextBox 7">
            <a:extLst>
              <a:ext uri="{FF2B5EF4-FFF2-40B4-BE49-F238E27FC236}">
                <a16:creationId xmlns:a16="http://schemas.microsoft.com/office/drawing/2014/main" id="{29978C33-632C-457D-92CB-EBA9F65D0BB0}"/>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85099656"/>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863823"/>
            <a:ext cx="8382000" cy="4841776"/>
          </a:xfrm>
        </p:spPr>
        <p:txBody>
          <a:bodyPr/>
          <a:lstStyle/>
          <a:p>
            <a:pPr lvl="1">
              <a:buClr>
                <a:schemeClr val="folHlink"/>
              </a:buClr>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marL="457200" lvl="1" indent="0">
              <a:buClr>
                <a:schemeClr val="folHlink"/>
              </a:buClr>
              <a:buNone/>
            </a:pPr>
            <a:r>
              <a:rPr lang="en-US" sz="2400" dirty="0">
                <a:latin typeface="Arial" panose="020B0604020202020204" pitchFamily="34" charset="0"/>
                <a:cs typeface="Arial" panose="020B0604020202020204" pitchFamily="34" charset="0"/>
              </a:rPr>
              <a:t>Tips:</a:t>
            </a:r>
          </a:p>
          <a:p>
            <a:pPr marL="914400" lvl="1" indent="-457200">
              <a:buFont typeface="+mj-lt"/>
              <a:buAutoNum type="arabicParenR"/>
            </a:pPr>
            <a:r>
              <a:rPr lang="en-US" sz="2400" dirty="0">
                <a:latin typeface="Arial" panose="020B0604020202020204" pitchFamily="34" charset="0"/>
                <a:cs typeface="Arial" panose="020B0604020202020204" pitchFamily="34" charset="0"/>
              </a:rPr>
              <a:t>Use metal containers with plastic lids, when possible.</a:t>
            </a:r>
          </a:p>
          <a:p>
            <a:pPr marL="914400" lvl="1" indent="-457200">
              <a:buClr>
                <a:schemeClr val="folHlink"/>
              </a:buClr>
              <a:buFont typeface="+mj-lt"/>
              <a:buAutoNum type="arabicParenR"/>
            </a:pPr>
            <a:endParaRPr lang="en-US" sz="1800" dirty="0">
              <a:latin typeface="Arial" panose="020B0604020202020204" pitchFamily="34" charset="0"/>
              <a:cs typeface="Arial" panose="020B0604020202020204" pitchFamily="34" charset="0"/>
            </a:endParaRPr>
          </a:p>
          <a:p>
            <a:pPr marL="914400" lvl="1" indent="-457200">
              <a:buFont typeface="+mj-lt"/>
              <a:buAutoNum type="arabicParenR"/>
            </a:pPr>
            <a:r>
              <a:rPr lang="en-US" sz="2400" dirty="0">
                <a:latin typeface="Arial" panose="020B0604020202020204" pitchFamily="34" charset="0"/>
                <a:cs typeface="Arial" panose="020B0604020202020204" pitchFamily="34" charset="0"/>
              </a:rPr>
              <a:t>Check food with a thermometer. </a:t>
            </a:r>
          </a:p>
          <a:p>
            <a:pPr marL="914400" lvl="1" indent="-457200">
              <a:buFont typeface="+mj-lt"/>
              <a:buAutoNum type="arabicParenR"/>
            </a:pPr>
            <a:endParaRPr lang="en-US" sz="1800" dirty="0">
              <a:highlight>
                <a:srgbClr val="FFFF00"/>
              </a:highlight>
              <a:latin typeface="Arial" panose="020B0604020202020204" pitchFamily="34" charset="0"/>
              <a:cs typeface="Arial" panose="020B0604020202020204" pitchFamily="34" charset="0"/>
            </a:endParaRPr>
          </a:p>
          <a:p>
            <a:pPr marL="914400" lvl="1" indent="-457200">
              <a:buFont typeface="+mj-lt"/>
              <a:buAutoNum type="arabicParenR"/>
            </a:pPr>
            <a:r>
              <a:rPr lang="en-US" sz="2400" dirty="0">
                <a:latin typeface="Arial" panose="020B0604020202020204" pitchFamily="34" charset="0"/>
                <a:cs typeface="Arial" panose="020B0604020202020204" pitchFamily="34" charset="0"/>
              </a:rPr>
              <a:t>Keep refrigerator doors closed</a:t>
            </a:r>
          </a:p>
          <a:p>
            <a:pPr lvl="1">
              <a:buClr>
                <a:schemeClr val="folHlink"/>
              </a:buClr>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163472" y="1106269"/>
            <a:ext cx="38862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Cold Holding Tips </a:t>
            </a:r>
          </a:p>
        </p:txBody>
      </p:sp>
      <p:sp>
        <p:nvSpPr>
          <p:cNvPr id="7" name="TextBox 6">
            <a:extLst>
              <a:ext uri="{FF2B5EF4-FFF2-40B4-BE49-F238E27FC236}">
                <a16:creationId xmlns:a16="http://schemas.microsoft.com/office/drawing/2014/main" id="{303DA114-E5A7-4177-AA1C-24638662BAFD}"/>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117548021"/>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793875"/>
            <a:ext cx="8382000" cy="4911721"/>
          </a:xfrm>
        </p:spPr>
        <p:txBody>
          <a:bodyPr/>
          <a:lstStyle/>
          <a:p>
            <a:pPr marL="457200" lvl="1" indent="0">
              <a:buClr>
                <a:schemeClr val="folHlink"/>
              </a:buClr>
              <a:buNone/>
            </a:pPr>
            <a:endParaRPr lang="en-US" sz="1000" dirty="0"/>
          </a:p>
          <a:p>
            <a:pPr marL="457200" lvl="1" indent="0">
              <a:buClr>
                <a:schemeClr val="folHlink"/>
              </a:buClr>
              <a:buNone/>
            </a:pPr>
            <a:r>
              <a:rPr lang="en-US" sz="2400" dirty="0"/>
              <a:t>Tips:</a:t>
            </a:r>
          </a:p>
          <a:p>
            <a:pPr marL="914400" lvl="1" indent="-457200">
              <a:buFont typeface="+mj-lt"/>
              <a:buAutoNum type="arabicParenR"/>
            </a:pPr>
            <a:r>
              <a:rPr lang="en-US" sz="2400" dirty="0"/>
              <a:t>Use metal containers with plastic lids</a:t>
            </a:r>
          </a:p>
          <a:p>
            <a:pPr marL="914400" lvl="1" indent="-457200">
              <a:buClr>
                <a:schemeClr val="folHlink"/>
              </a:buClr>
              <a:buFont typeface="+mj-lt"/>
              <a:buAutoNum type="arabicParenR"/>
            </a:pPr>
            <a:endParaRPr lang="en-US" sz="1200" dirty="0"/>
          </a:p>
          <a:p>
            <a:pPr marL="914400" lvl="1" indent="-457200">
              <a:buFont typeface="+mj-lt"/>
              <a:buAutoNum type="arabicParenR"/>
            </a:pPr>
            <a:r>
              <a:rPr lang="en-US" sz="2400" dirty="0"/>
              <a:t>Cover containers</a:t>
            </a:r>
          </a:p>
          <a:p>
            <a:pPr marL="914400" lvl="1" indent="-457200">
              <a:buClr>
                <a:schemeClr val="folHlink"/>
              </a:buClr>
              <a:buFont typeface="+mj-lt"/>
              <a:buAutoNum type="arabicParenR"/>
            </a:pPr>
            <a:endParaRPr lang="en-US" sz="1200" dirty="0"/>
          </a:p>
          <a:p>
            <a:pPr marL="914400" lvl="1" indent="-457200">
              <a:buFont typeface="+mj-lt"/>
              <a:buAutoNum type="arabicParenR"/>
            </a:pPr>
            <a:r>
              <a:rPr lang="en-US" sz="2400" dirty="0"/>
              <a:t>Check food temperature regularly</a:t>
            </a:r>
          </a:p>
          <a:p>
            <a:pPr marL="914400" lvl="1" indent="-457200">
              <a:buClr>
                <a:schemeClr val="folHlink"/>
              </a:buClr>
              <a:buFont typeface="+mj-lt"/>
              <a:buAutoNum type="arabicParenR"/>
            </a:pPr>
            <a:endParaRPr lang="en-US" sz="1200" dirty="0"/>
          </a:p>
          <a:p>
            <a:pPr marL="914400" lvl="1" indent="-457200">
              <a:buFont typeface="+mj-lt"/>
              <a:buAutoNum type="arabicParenR"/>
            </a:pPr>
            <a:r>
              <a:rPr lang="en-US" sz="2400" dirty="0"/>
              <a:t>Stir uncovered food often</a:t>
            </a:r>
          </a:p>
          <a:p>
            <a:pPr marL="914400" lvl="1" indent="-457200">
              <a:buClr>
                <a:schemeClr val="folHlink"/>
              </a:buClr>
              <a:buFont typeface="+mj-lt"/>
              <a:buAutoNum type="arabicParenR"/>
            </a:pPr>
            <a:endParaRPr lang="en-US" sz="1200" dirty="0"/>
          </a:p>
          <a:p>
            <a:pPr marL="914400" lvl="1" indent="-457200">
              <a:buFont typeface="+mj-lt"/>
              <a:buAutoNum type="arabicParenR"/>
            </a:pPr>
            <a:r>
              <a:rPr lang="en-US" sz="2400" dirty="0"/>
              <a:t>Check water in the steam table</a:t>
            </a:r>
          </a:p>
          <a:p>
            <a:pPr lvl="1">
              <a:buClr>
                <a:schemeClr val="folHlink"/>
              </a:buClr>
              <a:buFont typeface="Wingdings" panose="05000000000000000000" pitchFamily="2" charset="2"/>
              <a:buChar char="Ø"/>
            </a:pPr>
            <a:endParaRPr lang="en-US" sz="2000" dirty="0"/>
          </a:p>
          <a:p>
            <a:pPr lvl="1">
              <a:buClr>
                <a:schemeClr val="folHlink"/>
              </a:buClr>
              <a:buFont typeface="Wingdings" panose="05000000000000000000" pitchFamily="2" charset="2"/>
              <a:buChar char="Ø"/>
            </a:pPr>
            <a:endParaRPr lang="en-US" sz="1800" b="1" u="sng"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143000" y="1064995"/>
            <a:ext cx="41910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Hot Holding Tips</a:t>
            </a:r>
          </a:p>
        </p:txBody>
      </p:sp>
      <p:sp>
        <p:nvSpPr>
          <p:cNvPr id="7" name="TextBox 6">
            <a:extLst>
              <a:ext uri="{FF2B5EF4-FFF2-40B4-BE49-F238E27FC236}">
                <a16:creationId xmlns:a16="http://schemas.microsoft.com/office/drawing/2014/main" id="{7B162439-2D00-4812-A923-97D2E5F1FAEE}"/>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401851856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2" name="TextBox 1">
            <a:extLst>
              <a:ext uri="{FF2B5EF4-FFF2-40B4-BE49-F238E27FC236}">
                <a16:creationId xmlns:a16="http://schemas.microsoft.com/office/drawing/2014/main" id="{DE42C0BE-A58A-4B18-8C87-F2DDB02E7205}"/>
              </a:ext>
            </a:extLst>
          </p:cNvPr>
          <p:cNvSpPr txBox="1"/>
          <p:nvPr/>
        </p:nvSpPr>
        <p:spPr>
          <a:xfrm>
            <a:off x="762000" y="2133600"/>
            <a:ext cx="7391400" cy="1754326"/>
          </a:xfrm>
          <a:prstGeom prst="rect">
            <a:avLst/>
          </a:prstGeom>
          <a:noFill/>
        </p:spPr>
        <p:txBody>
          <a:bodyPr wrap="square" rtlCol="0">
            <a:spAutoFit/>
          </a:bodyPr>
          <a:lstStyle/>
          <a:p>
            <a:pPr lvl="2"/>
            <a:r>
              <a:rPr lang="en-US" sz="3600" u="sng" dirty="0">
                <a:solidFill>
                  <a:schemeClr val="accent6"/>
                </a:solidFill>
                <a:latin typeface="Franklin Gothic Heavy" panose="020B0903020102020204" pitchFamily="34" charset="0"/>
                <a:cs typeface="Times New Roman" panose="02020603050405020304" pitchFamily="18" charset="0"/>
              </a:rPr>
              <a:t>Section 1: </a:t>
            </a:r>
          </a:p>
          <a:p>
            <a:pPr lvl="2"/>
            <a:r>
              <a:rPr lang="en-US" sz="3600" dirty="0">
                <a:solidFill>
                  <a:schemeClr val="accent6"/>
                </a:solidFill>
                <a:latin typeface="Franklin Gothic Heavy" panose="020B0903020102020204" pitchFamily="34" charset="0"/>
                <a:cs typeface="Times New Roman" panose="02020603050405020304" pitchFamily="18" charset="0"/>
              </a:rPr>
              <a:t>Employee Health, Hygiene and Foodborne Illnesses</a:t>
            </a:r>
          </a:p>
        </p:txBody>
      </p:sp>
      <p:sp>
        <p:nvSpPr>
          <p:cNvPr id="5" name="TextBox 4">
            <a:extLst>
              <a:ext uri="{FF2B5EF4-FFF2-40B4-BE49-F238E27FC236}">
                <a16:creationId xmlns:a16="http://schemas.microsoft.com/office/drawing/2014/main" id="{C42C6EEE-4F0E-475B-B8EB-3E68A1A9FAB6}"/>
              </a:ext>
            </a:extLst>
          </p:cNvPr>
          <p:cNvSpPr txBox="1"/>
          <p:nvPr/>
        </p:nvSpPr>
        <p:spPr>
          <a:xfrm>
            <a:off x="1524000" y="4876800"/>
            <a:ext cx="5943600" cy="523220"/>
          </a:xfrm>
          <a:prstGeom prst="rect">
            <a:avLst/>
          </a:prstGeom>
          <a:noFill/>
        </p:spPr>
        <p:txBody>
          <a:bodyPr wrap="square" rtlCol="0">
            <a:spAutoFit/>
          </a:bodyPr>
          <a:lstStyle/>
          <a:p>
            <a:pPr algn="ctr"/>
            <a:r>
              <a:rPr lang="en-US" sz="2800" dirty="0">
                <a:solidFill>
                  <a:schemeClr val="accent6"/>
                </a:solidFill>
                <a:latin typeface="Franklin Gothic Heavy" panose="020B0903020102020204" pitchFamily="34" charset="0"/>
                <a:cs typeface="Times New Roman" panose="02020603050405020304" pitchFamily="18" charset="0"/>
              </a:rPr>
              <a:t>(Applicable to all Staff Members)</a:t>
            </a:r>
            <a:endParaRPr lang="en-US" sz="2800" dirty="0"/>
          </a:p>
        </p:txBody>
      </p:sp>
      <p:sp>
        <p:nvSpPr>
          <p:cNvPr id="6" name="TextBox 5">
            <a:extLst>
              <a:ext uri="{FF2B5EF4-FFF2-40B4-BE49-F238E27FC236}">
                <a16:creationId xmlns:a16="http://schemas.microsoft.com/office/drawing/2014/main" id="{4B9C15D7-3C60-4092-B19A-5683C8A90E71}"/>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
        <p:nvSpPr>
          <p:cNvPr id="7" name="TextBox 6">
            <a:extLst>
              <a:ext uri="{FF2B5EF4-FFF2-40B4-BE49-F238E27FC236}">
                <a16:creationId xmlns:a16="http://schemas.microsoft.com/office/drawing/2014/main" id="{C4725A25-4A6D-47D1-86EF-59CB5A8635AE}"/>
              </a:ext>
            </a:extLst>
          </p:cNvPr>
          <p:cNvSpPr txBox="1"/>
          <p:nvPr/>
        </p:nvSpPr>
        <p:spPr>
          <a:xfrm>
            <a:off x="457200" y="66719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423976952"/>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2020668"/>
            <a:ext cx="8686801" cy="4506594"/>
          </a:xfrm>
        </p:spPr>
        <p:txBody>
          <a:bodyPr/>
          <a:lstStyle/>
          <a:p>
            <a:pPr lvl="2">
              <a:lnSpc>
                <a:spcPct val="150000"/>
              </a:lnSpc>
              <a:buClr>
                <a:schemeClr val="folHlink"/>
              </a:buClr>
              <a:buFont typeface="Wingdings" panose="05000000000000000000" pitchFamily="2" charset="2"/>
              <a:buChar char="Ø"/>
            </a:pPr>
            <a:r>
              <a:rPr lang="en-US" dirty="0">
                <a:latin typeface="Arial" panose="020B0604020202020204" pitchFamily="34" charset="0"/>
                <a:cs typeface="Arial" panose="020B0604020202020204" pitchFamily="34" charset="0"/>
              </a:rPr>
              <a:t>If foods must be cold, then receive below 41</a:t>
            </a:r>
            <a:r>
              <a:rPr lang="en-US" baseline="3000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F</a:t>
            </a:r>
          </a:p>
          <a:p>
            <a:pPr lvl="2">
              <a:lnSpc>
                <a:spcPct val="150000"/>
              </a:lnSpc>
              <a:buClr>
                <a:schemeClr val="folHlink"/>
              </a:buClr>
              <a:buFont typeface="Wingdings" panose="05000000000000000000" pitchFamily="2" charset="2"/>
              <a:buChar char="Ø"/>
            </a:pPr>
            <a:r>
              <a:rPr lang="en-US" dirty="0">
                <a:latin typeface="Arial" panose="020B0604020202020204" pitchFamily="34" charset="0"/>
                <a:cs typeface="Arial" panose="020B0604020202020204" pitchFamily="34" charset="0"/>
              </a:rPr>
              <a:t>If foods must be hot, then receive above 135</a:t>
            </a:r>
            <a:r>
              <a:rPr lang="en-US" baseline="30000"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F</a:t>
            </a:r>
          </a:p>
          <a:p>
            <a:pPr lvl="2">
              <a:buClr>
                <a:schemeClr val="folHlink"/>
              </a:buClr>
              <a:buFont typeface="Wingdings" panose="05000000000000000000" pitchFamily="2" charset="2"/>
              <a:buChar char="Ø"/>
            </a:pPr>
            <a:r>
              <a:rPr lang="en-US" dirty="0">
                <a:latin typeface="Arial" panose="020B0604020202020204" pitchFamily="34" charset="0"/>
                <a:cs typeface="Arial" panose="020B0604020202020204" pitchFamily="34" charset="0"/>
              </a:rPr>
              <a:t>If labeled “keep frozen”, then must be received frozen solid.</a:t>
            </a:r>
          </a:p>
          <a:p>
            <a:pPr lvl="2">
              <a:buClr>
                <a:schemeClr val="folHlink"/>
              </a:buClr>
              <a:buFont typeface="Wingdings" panose="05000000000000000000" pitchFamily="2" charset="2"/>
              <a:buChar char="Ø"/>
            </a:pPr>
            <a:r>
              <a:rPr lang="en-US" dirty="0">
                <a:latin typeface="Arial" panose="020B0604020202020204" pitchFamily="34" charset="0"/>
                <a:cs typeface="Arial" panose="020B0604020202020204" pitchFamily="34" charset="0"/>
              </a:rPr>
              <a:t>Reject foods not held at these temperatures.</a:t>
            </a:r>
          </a:p>
          <a:p>
            <a:pPr marL="457200" lvl="1" indent="0">
              <a:buClr>
                <a:schemeClr val="folHlink"/>
              </a:buClr>
              <a:buNone/>
            </a:pPr>
            <a:endParaRPr lang="en-US" sz="2000" dirty="0">
              <a:latin typeface="Arial" panose="020B0604020202020204" pitchFamily="34" charset="0"/>
              <a:cs typeface="Arial" panose="020B0604020202020204" pitchFamily="34" charset="0"/>
            </a:endParaRPr>
          </a:p>
          <a:p>
            <a:pPr marL="457200" lvl="1" indent="0" algn="ctr">
              <a:buClr>
                <a:schemeClr val="folHlink"/>
              </a:buClr>
              <a:buNone/>
            </a:pPr>
            <a:r>
              <a:rPr lang="en-US" b="1" u="sng" dirty="0"/>
              <a:t>Look for signs of abuse such as ice crystals, heavy condensation, or damaged/opened containers </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028699" y="1752600"/>
            <a:ext cx="75438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14399" y="1036325"/>
            <a:ext cx="7772401"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Receiving Temperature Controlled Foods </a:t>
            </a:r>
          </a:p>
        </p:txBody>
      </p:sp>
      <p:sp>
        <p:nvSpPr>
          <p:cNvPr id="7" name="TextBox 6">
            <a:extLst>
              <a:ext uri="{FF2B5EF4-FFF2-40B4-BE49-F238E27FC236}">
                <a16:creationId xmlns:a16="http://schemas.microsoft.com/office/drawing/2014/main" id="{5325B479-24A0-40F5-AAEE-C412B99EDA23}"/>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965093981"/>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90006" y="1981200"/>
            <a:ext cx="8382000" cy="4571995"/>
          </a:xfrm>
        </p:spPr>
        <p:txBody>
          <a:bodyPr/>
          <a:lstStyle/>
          <a:p>
            <a:pPr marL="457200" lvl="1" indent="0">
              <a:buClr>
                <a:schemeClr val="folHlink"/>
              </a:buClr>
              <a:buNone/>
            </a:pPr>
            <a:r>
              <a:rPr lang="en-US" sz="2400" dirty="0"/>
              <a:t>Time can be used for Public Health Control if foods are held for less than:</a:t>
            </a:r>
          </a:p>
          <a:p>
            <a:pPr marL="457200" lvl="1" indent="0">
              <a:buClr>
                <a:schemeClr val="folHlink"/>
              </a:buClr>
              <a:buNone/>
            </a:pPr>
            <a:endParaRPr lang="en-US" sz="1600" dirty="0"/>
          </a:p>
          <a:p>
            <a:pPr marL="914400" lvl="1" indent="-457200">
              <a:buFont typeface="+mj-lt"/>
              <a:buAutoNum type="arabicParenR"/>
            </a:pPr>
            <a:r>
              <a:rPr lang="en-US" sz="2400" b="1" u="sng" dirty="0">
                <a:latin typeface="Arial" panose="020B0604020202020204" pitchFamily="34" charset="0"/>
                <a:cs typeface="Arial" panose="020B0604020202020204" pitchFamily="34" charset="0"/>
              </a:rPr>
              <a:t>4 hours: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If the time began when the food was below 41</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F or above 135</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F. (Outside the Danger Zone)</a:t>
            </a:r>
          </a:p>
          <a:p>
            <a:pPr marL="914400" lvl="1" indent="-457200">
              <a:buFont typeface="+mj-lt"/>
              <a:buAutoNum type="arabicParenR"/>
            </a:pPr>
            <a:endParaRPr lang="en-US" sz="2400" dirty="0">
              <a:latin typeface="Arial" panose="020B0604020202020204" pitchFamily="34" charset="0"/>
              <a:cs typeface="Arial" panose="020B0604020202020204" pitchFamily="34" charset="0"/>
            </a:endParaRPr>
          </a:p>
          <a:p>
            <a:pPr marL="914400" lvl="1" indent="-457200">
              <a:buFont typeface="+mj-lt"/>
              <a:buAutoNum type="arabicParenR"/>
            </a:pPr>
            <a:r>
              <a:rPr lang="en-US" sz="2400" b="1" u="sng" dirty="0">
                <a:latin typeface="Arial" panose="020B0604020202020204" pitchFamily="34" charset="0"/>
                <a:cs typeface="Arial" panose="020B0604020202020204" pitchFamily="34" charset="0"/>
              </a:rPr>
              <a:t>6 hours: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If the time began when the food was below 41</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F and never exceeds 70</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F. </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flipV="1">
            <a:off x="914400" y="1732865"/>
            <a:ext cx="7162800" cy="19735"/>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873642" y="1086534"/>
            <a:ext cx="73914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Using Time as a Public Health Control</a:t>
            </a:r>
          </a:p>
        </p:txBody>
      </p:sp>
      <p:sp>
        <p:nvSpPr>
          <p:cNvPr id="7" name="TextBox 6">
            <a:extLst>
              <a:ext uri="{FF2B5EF4-FFF2-40B4-BE49-F238E27FC236}">
                <a16:creationId xmlns:a16="http://schemas.microsoft.com/office/drawing/2014/main" id="{95786D0D-B04E-4108-A5F0-C895FA4FDC8A}"/>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476096297"/>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72390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Cooking- When to know it’s ready</a:t>
            </a:r>
          </a:p>
        </p:txBody>
      </p:sp>
      <p:graphicFrame>
        <p:nvGraphicFramePr>
          <p:cNvPr id="3" name="Table 2">
            <a:extLst>
              <a:ext uri="{FF2B5EF4-FFF2-40B4-BE49-F238E27FC236}">
                <a16:creationId xmlns:a16="http://schemas.microsoft.com/office/drawing/2014/main" id="{2A295F4F-D863-4646-B59B-655E23382031}"/>
              </a:ext>
            </a:extLst>
          </p:cNvPr>
          <p:cNvGraphicFramePr>
            <a:graphicFrameLocks noGrp="1"/>
          </p:cNvGraphicFramePr>
          <p:nvPr>
            <p:extLst/>
          </p:nvPr>
        </p:nvGraphicFramePr>
        <p:xfrm>
          <a:off x="838200" y="2290545"/>
          <a:ext cx="7238999" cy="3887211"/>
        </p:xfrm>
        <a:graphic>
          <a:graphicData uri="http://schemas.openxmlformats.org/drawingml/2006/table">
            <a:tbl>
              <a:tblPr/>
              <a:tblGrid>
                <a:gridCol w="1838104">
                  <a:extLst>
                    <a:ext uri="{9D8B030D-6E8A-4147-A177-3AD203B41FA5}">
                      <a16:colId xmlns:a16="http://schemas.microsoft.com/office/drawing/2014/main" val="640822933"/>
                    </a:ext>
                  </a:extLst>
                </a:gridCol>
                <a:gridCol w="5400895">
                  <a:extLst>
                    <a:ext uri="{9D8B030D-6E8A-4147-A177-3AD203B41FA5}">
                      <a16:colId xmlns:a16="http://schemas.microsoft.com/office/drawing/2014/main" val="2887018521"/>
                    </a:ext>
                  </a:extLst>
                </a:gridCol>
              </a:tblGrid>
              <a:tr h="642851">
                <a:tc>
                  <a:txBody>
                    <a:bodyPr/>
                    <a:lstStyle/>
                    <a:p>
                      <a:pPr marL="0" marR="0" algn="ctr">
                        <a:lnSpc>
                          <a:spcPct val="107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Internal Cooking Temperature</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Raw Animal Foods</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60603629"/>
                  </a:ext>
                </a:extLst>
              </a:tr>
              <a:tr h="1010843">
                <a:tc>
                  <a:txBody>
                    <a:bodyPr/>
                    <a:lstStyle/>
                    <a:p>
                      <a:pPr marL="0" marR="0">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145°F for 15 seconds: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•Raw eggs cooked for immediate service</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•Fish, except as listed below</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•Intact Meat</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•Commercially raised game animals, rabbits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722017"/>
                  </a:ext>
                </a:extLst>
              </a:tr>
              <a:tr h="1087810">
                <a:tc>
                  <a:txBody>
                    <a:bodyPr/>
                    <a:lstStyle/>
                    <a:p>
                      <a:pPr marL="0" marR="0">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155°F for 17 seconds: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•Ratites (Ostrich, Rhea and Emu)</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•Injected meats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•Mechanically tenderized meats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•Raw eggs not for immediate service</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•Comminuted meat, fish, or commercially raised game animals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662825"/>
                  </a:ext>
                </a:extLst>
              </a:tr>
              <a:tr h="987751">
                <a:tc>
                  <a:txBody>
                    <a:bodyPr/>
                    <a:lstStyle/>
                    <a:p>
                      <a:pPr marL="0" marR="0">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165°F for &lt;1 second (instantaneous):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•Wild game animals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•Poultry</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•Stuffed fish, meat, pork, pasta, ratites &amp; poultry</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•Stuffing containing fish, meat, ratites &amp; poultry </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520983"/>
                  </a:ext>
                </a:extLst>
              </a:tr>
            </a:tbl>
          </a:graphicData>
        </a:graphic>
      </p:graphicFrame>
      <p:sp>
        <p:nvSpPr>
          <p:cNvPr id="7" name="TextBox 6">
            <a:extLst>
              <a:ext uri="{FF2B5EF4-FFF2-40B4-BE49-F238E27FC236}">
                <a16:creationId xmlns:a16="http://schemas.microsoft.com/office/drawing/2014/main" id="{80757FBB-7C1A-4500-B520-8AAE1E0C8596}"/>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181373022"/>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103218"/>
            <a:ext cx="8382000" cy="4134295"/>
          </a:xfrm>
        </p:spPr>
        <p:txBody>
          <a:bodyPr/>
          <a:lstStyle/>
          <a:p>
            <a:pPr lvl="1">
              <a:buClr>
                <a:schemeClr val="folHlink"/>
              </a:buClr>
              <a:buFont typeface="Wingdings" panose="05000000000000000000" pitchFamily="2" charset="2"/>
              <a:buChar char="Ø"/>
            </a:pPr>
            <a:r>
              <a:rPr lang="en-US" sz="2400" dirty="0"/>
              <a:t>Ensure everyone washes their hands before service. </a:t>
            </a:r>
          </a:p>
          <a:p>
            <a:pPr lvl="1">
              <a:buClr>
                <a:schemeClr val="folHlink"/>
              </a:buClr>
              <a:buFont typeface="Wingdings" panose="05000000000000000000" pitchFamily="2" charset="2"/>
              <a:buChar char="Ø"/>
            </a:pPr>
            <a:endParaRPr lang="en-US" sz="1000" dirty="0"/>
          </a:p>
          <a:p>
            <a:pPr lvl="1">
              <a:buClr>
                <a:schemeClr val="folHlink"/>
              </a:buClr>
              <a:buFont typeface="Wingdings" panose="05000000000000000000" pitchFamily="2" charset="2"/>
              <a:buChar char="Ø"/>
            </a:pPr>
            <a:r>
              <a:rPr lang="en-US" sz="2400" dirty="0">
                <a:cs typeface="Arial" panose="020B0604020202020204" pitchFamily="34" charset="0"/>
              </a:rPr>
              <a:t>Provide separate tongs and scoopers for each food.</a:t>
            </a:r>
          </a:p>
          <a:p>
            <a:pPr lvl="1">
              <a:buClr>
                <a:schemeClr val="folHlink"/>
              </a:buClr>
              <a:buFont typeface="Wingdings" panose="05000000000000000000" pitchFamily="2" charset="2"/>
              <a:buChar char="Ø"/>
            </a:pPr>
            <a:endParaRPr lang="en-US" sz="1000" dirty="0">
              <a:cs typeface="Arial" panose="020B0604020202020204" pitchFamily="34" charset="0"/>
            </a:endParaRPr>
          </a:p>
          <a:p>
            <a:pPr lvl="1">
              <a:buClr>
                <a:schemeClr val="folHlink"/>
              </a:buClr>
              <a:buFont typeface="Wingdings" panose="05000000000000000000" pitchFamily="2" charset="2"/>
              <a:buChar char="Ø"/>
            </a:pPr>
            <a:r>
              <a:rPr lang="en-US" sz="2400" dirty="0">
                <a:cs typeface="Arial" panose="020B0604020202020204" pitchFamily="34" charset="0"/>
              </a:rPr>
              <a:t>Use clean plates for each trip.</a:t>
            </a:r>
          </a:p>
          <a:p>
            <a:pPr lvl="1">
              <a:buClr>
                <a:schemeClr val="folHlink"/>
              </a:buClr>
              <a:buFont typeface="Wingdings" panose="05000000000000000000" pitchFamily="2" charset="2"/>
              <a:buChar char="Ø"/>
            </a:pPr>
            <a:endParaRPr lang="en-US" sz="1000" dirty="0">
              <a:cs typeface="Arial" panose="020B0604020202020204" pitchFamily="34" charset="0"/>
            </a:endParaRPr>
          </a:p>
          <a:p>
            <a:pPr lvl="1">
              <a:buClr>
                <a:schemeClr val="folHlink"/>
              </a:buClr>
              <a:buFont typeface="Wingdings" panose="05000000000000000000" pitchFamily="2" charset="2"/>
              <a:buChar char="Ø"/>
            </a:pPr>
            <a:r>
              <a:rPr lang="en-US" sz="2400" dirty="0">
                <a:cs typeface="Arial" panose="020B0604020202020204" pitchFamily="34" charset="0"/>
              </a:rPr>
              <a:t>If serving children, help serve them.</a:t>
            </a:r>
          </a:p>
          <a:p>
            <a:pPr lvl="1">
              <a:buClr>
                <a:schemeClr val="folHlink"/>
              </a:buClr>
              <a:buFont typeface="Wingdings" panose="05000000000000000000" pitchFamily="2" charset="2"/>
              <a:buChar char="Ø"/>
            </a:pPr>
            <a:endParaRPr lang="en-US" sz="1000" dirty="0">
              <a:cs typeface="Arial" panose="020B0604020202020204" pitchFamily="34" charset="0"/>
            </a:endParaRPr>
          </a:p>
          <a:p>
            <a:pPr lvl="1">
              <a:buClr>
                <a:schemeClr val="folHlink"/>
              </a:buClr>
              <a:buFont typeface="Wingdings" panose="05000000000000000000" pitchFamily="2" charset="2"/>
              <a:buChar char="Ø"/>
            </a:pPr>
            <a:r>
              <a:rPr lang="en-US" sz="2400" dirty="0">
                <a:cs typeface="Arial" panose="020B0604020202020204" pitchFamily="34" charset="0"/>
              </a:rPr>
              <a:t>Consume or discard foods stored at room temperature longer than 2hrs. </a:t>
            </a:r>
          </a:p>
          <a:p>
            <a:pPr lvl="1">
              <a:buClr>
                <a:schemeClr val="folHlink"/>
              </a:buClr>
              <a:buFont typeface="Wingdings" panose="05000000000000000000" pitchFamily="2" charset="2"/>
              <a:buChar char="Ø"/>
            </a:pPr>
            <a:endParaRPr lang="en-US" sz="1000" dirty="0">
              <a:cs typeface="Arial" panose="020B0604020202020204" pitchFamily="34" charset="0"/>
            </a:endParaRPr>
          </a:p>
          <a:p>
            <a:pPr lvl="1">
              <a:buClr>
                <a:schemeClr val="folHlink"/>
              </a:buClr>
              <a:buFont typeface="Wingdings" panose="05000000000000000000" pitchFamily="2" charset="2"/>
              <a:buChar char="Ø"/>
            </a:pPr>
            <a:r>
              <a:rPr lang="en-US" sz="2400" dirty="0">
                <a:cs typeface="Arial" panose="020B0604020202020204" pitchFamily="34" charset="0"/>
              </a:rPr>
              <a:t>Discard all uneaten food.</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flipV="1">
            <a:off x="970128" y="1793874"/>
            <a:ext cx="7162800" cy="1"/>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70128" y="1144128"/>
            <a:ext cx="7162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Family Style Dining and Service Tips</a:t>
            </a:r>
          </a:p>
        </p:txBody>
      </p:sp>
      <p:sp>
        <p:nvSpPr>
          <p:cNvPr id="7" name="TextBox 6">
            <a:extLst>
              <a:ext uri="{FF2B5EF4-FFF2-40B4-BE49-F238E27FC236}">
                <a16:creationId xmlns:a16="http://schemas.microsoft.com/office/drawing/2014/main" id="{33996AD5-489B-499F-A3B5-CBF500599A64}"/>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4263049439"/>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2" name="TextBox 1">
            <a:extLst>
              <a:ext uri="{FF2B5EF4-FFF2-40B4-BE49-F238E27FC236}">
                <a16:creationId xmlns:a16="http://schemas.microsoft.com/office/drawing/2014/main" id="{DE42C0BE-A58A-4B18-8C87-F2DDB02E7205}"/>
              </a:ext>
            </a:extLst>
          </p:cNvPr>
          <p:cNvSpPr txBox="1"/>
          <p:nvPr/>
        </p:nvSpPr>
        <p:spPr>
          <a:xfrm>
            <a:off x="762000" y="2284274"/>
            <a:ext cx="7391400" cy="1754326"/>
          </a:xfrm>
          <a:prstGeom prst="rect">
            <a:avLst/>
          </a:prstGeom>
          <a:noFill/>
        </p:spPr>
        <p:txBody>
          <a:bodyPr wrap="square" rtlCol="0">
            <a:spAutoFit/>
          </a:bodyPr>
          <a:lstStyle/>
          <a:p>
            <a:pPr lvl="2"/>
            <a:r>
              <a:rPr lang="en-US" sz="3600" dirty="0">
                <a:solidFill>
                  <a:schemeClr val="accent6"/>
                </a:solidFill>
                <a:latin typeface="Franklin Gothic Heavy" panose="020B0903020102020204" pitchFamily="34" charset="0"/>
                <a:cs typeface="Times New Roman" panose="02020603050405020304" pitchFamily="18" charset="0"/>
              </a:rPr>
              <a:t>Section 3b: </a:t>
            </a:r>
          </a:p>
          <a:p>
            <a:pPr lvl="2"/>
            <a:r>
              <a:rPr lang="en-US" sz="3600" dirty="0">
                <a:solidFill>
                  <a:schemeClr val="accent6"/>
                </a:solidFill>
                <a:latin typeface="Franklin Gothic Heavy" panose="020B0903020102020204" pitchFamily="34" charset="0"/>
                <a:cs typeface="Times New Roman" panose="02020603050405020304" pitchFamily="18" charset="0"/>
              </a:rPr>
              <a:t>Advanced Food Time and Temperature Control</a:t>
            </a:r>
          </a:p>
        </p:txBody>
      </p:sp>
      <p:sp>
        <p:nvSpPr>
          <p:cNvPr id="5" name="TextBox 4">
            <a:extLst>
              <a:ext uri="{FF2B5EF4-FFF2-40B4-BE49-F238E27FC236}">
                <a16:creationId xmlns:a16="http://schemas.microsoft.com/office/drawing/2014/main" id="{87F2403B-01EB-4E5D-A570-6B84DBEB0452}"/>
              </a:ext>
            </a:extLst>
          </p:cNvPr>
          <p:cNvSpPr txBox="1"/>
          <p:nvPr/>
        </p:nvSpPr>
        <p:spPr>
          <a:xfrm>
            <a:off x="1066800" y="5024735"/>
            <a:ext cx="6667500" cy="461665"/>
          </a:xfrm>
          <a:prstGeom prst="rect">
            <a:avLst/>
          </a:prstGeom>
          <a:noFill/>
        </p:spPr>
        <p:txBody>
          <a:bodyPr wrap="square" rtlCol="0">
            <a:spAutoFit/>
          </a:bodyPr>
          <a:lstStyle/>
          <a:p>
            <a:r>
              <a:rPr lang="en-US" sz="2400" dirty="0">
                <a:solidFill>
                  <a:schemeClr val="accent6"/>
                </a:solidFill>
                <a:latin typeface="Franklin Gothic Heavy" panose="020B0903020102020204" pitchFamily="34" charset="0"/>
                <a:cs typeface="Times New Roman" panose="02020603050405020304" pitchFamily="18" charset="0"/>
              </a:rPr>
              <a:t>(Applicable to Complex Food Establishments)</a:t>
            </a:r>
            <a:endParaRPr lang="en-US" sz="2400" dirty="0"/>
          </a:p>
        </p:txBody>
      </p:sp>
      <p:sp>
        <p:nvSpPr>
          <p:cNvPr id="6" name="TextBox 5">
            <a:extLst>
              <a:ext uri="{FF2B5EF4-FFF2-40B4-BE49-F238E27FC236}">
                <a16:creationId xmlns:a16="http://schemas.microsoft.com/office/drawing/2014/main" id="{439902E7-5229-444F-9506-A250276EFE4D}"/>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557549122"/>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990600" y="1664930"/>
            <a:ext cx="7391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914400" y="1141710"/>
            <a:ext cx="8001000" cy="523220"/>
          </a:xfrm>
          <a:prstGeom prst="rect">
            <a:avLst/>
          </a:prstGeom>
          <a:noFill/>
        </p:spPr>
        <p:txBody>
          <a:bodyPr wrap="square" rtlCol="0">
            <a:spAutoFit/>
          </a:bodyPr>
          <a:lstStyle/>
          <a:p>
            <a:r>
              <a:rPr lang="en-US" sz="2800" dirty="0">
                <a:solidFill>
                  <a:schemeClr val="accent6"/>
                </a:solidFill>
                <a:latin typeface="Times New Roman" panose="02020603050405020304" pitchFamily="18" charset="0"/>
                <a:cs typeface="Times New Roman" panose="02020603050405020304" pitchFamily="18" charset="0"/>
              </a:rPr>
              <a:t>Time/Temperature Control for Safety Food - Cooling</a:t>
            </a:r>
          </a:p>
        </p:txBody>
      </p:sp>
      <p:sp>
        <p:nvSpPr>
          <p:cNvPr id="4" name="TextBox 3">
            <a:extLst>
              <a:ext uri="{FF2B5EF4-FFF2-40B4-BE49-F238E27FC236}">
                <a16:creationId xmlns:a16="http://schemas.microsoft.com/office/drawing/2014/main" id="{98A5DE2C-C344-4811-BA4D-BDEB7485CBDA}"/>
              </a:ext>
            </a:extLst>
          </p:cNvPr>
          <p:cNvSpPr txBox="1"/>
          <p:nvPr/>
        </p:nvSpPr>
        <p:spPr>
          <a:xfrm>
            <a:off x="990600" y="1981200"/>
            <a:ext cx="6781800" cy="3416320"/>
          </a:xfrm>
          <a:prstGeom prst="rect">
            <a:avLst/>
          </a:prstGeom>
          <a:noFill/>
        </p:spPr>
        <p:txBody>
          <a:bodyPr wrap="square" rtlCol="0">
            <a:spAutoFit/>
          </a:bodyPr>
          <a:lstStyle/>
          <a:p>
            <a:pPr marL="342900" indent="-342900">
              <a:buFont typeface="+mj-lt"/>
              <a:buAutoNum type="arabicParenR"/>
            </a:pPr>
            <a:r>
              <a:rPr lang="en-US" dirty="0"/>
              <a:t>Cooked Time/Temperature Control For Food Safety shall be cooled:</a:t>
            </a:r>
          </a:p>
          <a:p>
            <a:pPr marL="342900" indent="-342900">
              <a:buFont typeface="+mj-lt"/>
              <a:buAutoNum type="arabicParenR"/>
            </a:pPr>
            <a:endParaRPr lang="en-US" dirty="0"/>
          </a:p>
          <a:p>
            <a:pPr marL="800100" lvl="1" indent="-342900">
              <a:buFont typeface="+mj-lt"/>
              <a:buAutoNum type="alphaLcParenR"/>
            </a:pPr>
            <a:r>
              <a:rPr lang="en-US" dirty="0"/>
              <a:t>Within 2 hours from 135°F to 70°F; and</a:t>
            </a:r>
          </a:p>
          <a:p>
            <a:pPr marL="800100" lvl="1" indent="-342900">
              <a:buFont typeface="+mj-lt"/>
              <a:buAutoNum type="alphaLcParenR"/>
            </a:pPr>
            <a:r>
              <a:rPr lang="en-US" dirty="0"/>
              <a:t>Within a total of 6 hours from 135°F to 41°F or less.</a:t>
            </a:r>
          </a:p>
          <a:p>
            <a:pPr marL="342900" indent="-342900">
              <a:buFont typeface="+mj-lt"/>
              <a:buAutoNum type="arabicParenR"/>
            </a:pPr>
            <a:endParaRPr lang="en-US" dirty="0"/>
          </a:p>
          <a:p>
            <a:pPr marL="342900" indent="-342900">
              <a:buFont typeface="+mj-lt"/>
              <a:buAutoNum type="arabicParenR"/>
            </a:pPr>
            <a:r>
              <a:rPr lang="en-US" dirty="0"/>
              <a:t>Time/Temperature Control For Food Safety shall be cooled within 4 hours to 41°F or less if prepared from ingredients at ambient temperature, such as reconstituted Foods and canned tuna.</a:t>
            </a:r>
          </a:p>
          <a:p>
            <a:pPr lvl="1"/>
            <a:endParaRPr lang="en-US" dirty="0"/>
          </a:p>
          <a:p>
            <a:endParaRPr lang="en-US" dirty="0"/>
          </a:p>
        </p:txBody>
      </p:sp>
      <p:sp>
        <p:nvSpPr>
          <p:cNvPr id="7" name="TextBox 6">
            <a:extLst>
              <a:ext uri="{FF2B5EF4-FFF2-40B4-BE49-F238E27FC236}">
                <a16:creationId xmlns:a16="http://schemas.microsoft.com/office/drawing/2014/main" id="{25B772F8-510D-4B90-B8C1-F7B49E8E35B3}"/>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741962145"/>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2020668"/>
            <a:ext cx="8382000" cy="4684931"/>
          </a:xfrm>
        </p:spPr>
        <p:txBody>
          <a:bodyPr/>
          <a:lstStyle/>
          <a:p>
            <a:pPr marL="914400" lvl="1" indent="-457200">
              <a:buFont typeface="+mj-lt"/>
              <a:buAutoNum type="arabicParenR"/>
            </a:pPr>
            <a:r>
              <a:rPr lang="en-US" sz="2400" dirty="0">
                <a:cs typeface="Arial" panose="020B0604020202020204" pitchFamily="34" charset="0"/>
              </a:rPr>
              <a:t>Cool foods rapidly in smaller batches and containers.</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Use shallow metal containers (4” deep or less)</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Stir the food in a container placed in ice water bath</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Do NOT seal the container</a:t>
            </a:r>
          </a:p>
          <a:p>
            <a:pPr marL="914400" lvl="1" indent="-457200">
              <a:buFont typeface="+mj-lt"/>
              <a:buAutoNum type="arabicParenR"/>
            </a:pPr>
            <a:endParaRPr lang="en-US" sz="1000" dirty="0">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Adding ice as an ingredient</a:t>
            </a:r>
          </a:p>
          <a:p>
            <a:pPr marL="457200" lvl="1" indent="0">
              <a:buClr>
                <a:schemeClr val="folHlink"/>
              </a:buClr>
              <a:buNone/>
            </a:pPr>
            <a:endParaRPr lang="en-US" sz="2400" dirty="0">
              <a:cs typeface="Arial" panose="020B0604020202020204" pitchFamily="34" charset="0"/>
            </a:endParaRPr>
          </a:p>
          <a:p>
            <a:pPr marL="457200" lvl="1" indent="0">
              <a:buClr>
                <a:schemeClr val="folHlink"/>
              </a:buClr>
              <a:buNone/>
            </a:pPr>
            <a:endParaRPr lang="en-US" sz="2000" dirty="0">
              <a:latin typeface="Arial" panose="020B0604020202020204" pitchFamily="34" charset="0"/>
              <a:cs typeface="Arial" panose="020B060402020202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781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Cooling Food - Methods</a:t>
            </a:r>
          </a:p>
        </p:txBody>
      </p:sp>
      <p:sp>
        <p:nvSpPr>
          <p:cNvPr id="7" name="TextBox 6">
            <a:extLst>
              <a:ext uri="{FF2B5EF4-FFF2-40B4-BE49-F238E27FC236}">
                <a16:creationId xmlns:a16="http://schemas.microsoft.com/office/drawing/2014/main" id="{EB2AC8EB-A615-4512-BC47-1CDF3AB6D100}"/>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738265115"/>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103219"/>
            <a:ext cx="8382000" cy="3459382"/>
          </a:xfrm>
        </p:spPr>
        <p:txBody>
          <a:bodyPr/>
          <a:lstStyle/>
          <a:p>
            <a:pPr marL="914400" lvl="1" indent="-457200">
              <a:buFont typeface="+mj-lt"/>
              <a:buAutoNum type="arabicParenR"/>
            </a:pPr>
            <a:r>
              <a:rPr lang="en-US" sz="2400" dirty="0"/>
              <a:t>For Immediate Service: Reheat to any temperature</a:t>
            </a:r>
          </a:p>
          <a:p>
            <a:pPr marL="914400" lvl="1" indent="-457200">
              <a:buClr>
                <a:schemeClr val="folHlink"/>
              </a:buClr>
              <a:buFont typeface="+mj-lt"/>
              <a:buAutoNum type="arabicParenR"/>
            </a:pPr>
            <a:endParaRPr lang="en-US" sz="2400" dirty="0">
              <a:highlight>
                <a:srgbClr val="FFFF00"/>
              </a:highlight>
              <a:cs typeface="Arial" panose="020B0604020202020204" pitchFamily="34" charset="0"/>
            </a:endParaRPr>
          </a:p>
          <a:p>
            <a:pPr marL="914400" lvl="1" indent="-457200">
              <a:buFont typeface="+mj-lt"/>
              <a:buAutoNum type="arabicParenR"/>
            </a:pPr>
            <a:r>
              <a:rPr lang="en-US" sz="2400" dirty="0">
                <a:cs typeface="Arial" panose="020B0604020202020204" pitchFamily="34" charset="0"/>
              </a:rPr>
              <a:t>For </a:t>
            </a:r>
            <a:r>
              <a:rPr lang="en-US" sz="2400" u="sng" dirty="0">
                <a:cs typeface="Arial" panose="020B0604020202020204" pitchFamily="34" charset="0"/>
              </a:rPr>
              <a:t>Hot Holding</a:t>
            </a:r>
            <a:r>
              <a:rPr lang="en-US" sz="2400" dirty="0">
                <a:cs typeface="Arial" panose="020B0604020202020204" pitchFamily="34" charset="0"/>
              </a:rPr>
              <a:t>:</a:t>
            </a:r>
          </a:p>
          <a:p>
            <a:pPr marL="1314450" lvl="2" indent="-457200">
              <a:buClr>
                <a:schemeClr val="folHlink"/>
              </a:buClr>
              <a:buFont typeface="+mj-lt"/>
              <a:buAutoNum type="alphaLcParenR"/>
            </a:pPr>
            <a:r>
              <a:rPr lang="en-US" sz="2000" dirty="0"/>
              <a:t>Reheat to 165</a:t>
            </a:r>
            <a:r>
              <a:rPr lang="en-US" sz="2000" baseline="30000" dirty="0"/>
              <a:t>o</a:t>
            </a:r>
            <a:r>
              <a:rPr lang="en-US" sz="2000" dirty="0"/>
              <a:t>F for 15 seconds, or</a:t>
            </a:r>
          </a:p>
          <a:p>
            <a:pPr marL="1314450" lvl="2" indent="-457200">
              <a:buClr>
                <a:schemeClr val="folHlink"/>
              </a:buClr>
              <a:buFont typeface="+mj-lt"/>
              <a:buAutoNum type="alphaLcParenR"/>
            </a:pPr>
            <a:endParaRPr lang="en-US" sz="1600" dirty="0"/>
          </a:p>
          <a:p>
            <a:pPr marL="1314450" lvl="2" indent="-457200">
              <a:buClr>
                <a:schemeClr val="folHlink"/>
              </a:buClr>
              <a:buFont typeface="+mj-lt"/>
              <a:buAutoNum type="alphaLcParenR"/>
            </a:pPr>
            <a:r>
              <a:rPr lang="en-US" sz="2000" dirty="0"/>
              <a:t>Microwave: Reheat to 165</a:t>
            </a:r>
            <a:r>
              <a:rPr lang="en-US" sz="2000" baseline="30000" dirty="0"/>
              <a:t>o</a:t>
            </a:r>
            <a:r>
              <a:rPr lang="en-US" sz="2000" dirty="0"/>
              <a:t>F, rotate and/or stir, and covered. Let stand for 2 minutes.</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5181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Reheating Food</a:t>
            </a:r>
          </a:p>
        </p:txBody>
      </p:sp>
      <p:sp>
        <p:nvSpPr>
          <p:cNvPr id="7" name="TextBox 6">
            <a:extLst>
              <a:ext uri="{FF2B5EF4-FFF2-40B4-BE49-F238E27FC236}">
                <a16:creationId xmlns:a16="http://schemas.microsoft.com/office/drawing/2014/main" id="{6C62908E-2F61-464C-9D3B-88FB684D0EC4}"/>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075877989"/>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0" y="2514600"/>
            <a:ext cx="9114064" cy="1143000"/>
          </a:xfrm>
          <a:prstGeom prst="rect">
            <a:avLst/>
          </a:prstGeom>
          <a:noFill/>
          <a:ln w="9525">
            <a:noFill/>
            <a:miter lim="800000"/>
            <a:headEnd/>
            <a:tailEnd/>
          </a:ln>
          <a:effectLst/>
        </p:spPr>
        <p:txBody>
          <a:bodyPr lIns="92075" tIns="46038" rIns="92075" bIns="46038" anchor="ctr"/>
          <a:lstStyle/>
          <a:p>
            <a:pPr algn="ctr"/>
            <a:r>
              <a:rPr lang="en-US" sz="13800" dirty="0">
                <a:solidFill>
                  <a:schemeClr val="accent2"/>
                </a:solidFill>
                <a:latin typeface="Times New Roman" pitchFamily="18" charset="0"/>
              </a:rPr>
              <a:t>Questions?  </a:t>
            </a:r>
            <a:r>
              <a:rPr lang="en-US" sz="13800" dirty="0">
                <a:solidFill>
                  <a:schemeClr val="tx2"/>
                </a:solidFill>
                <a:latin typeface="Times New Roman" pitchFamily="18" charset="0"/>
              </a:rPr>
              <a:t> </a:t>
            </a:r>
          </a:p>
        </p:txBody>
      </p:sp>
      <p:sp>
        <p:nvSpPr>
          <p:cNvPr id="4" name="TextBox 3">
            <a:extLst>
              <a:ext uri="{FF2B5EF4-FFF2-40B4-BE49-F238E27FC236}">
                <a16:creationId xmlns:a16="http://schemas.microsoft.com/office/drawing/2014/main" id="{3B33DDA6-6672-45E3-9FD6-5E0A74351F90}"/>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012191340"/>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68580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Where to find Answers:</a:t>
            </a:r>
            <a:endParaRPr lang="en-US" sz="1200" dirty="0">
              <a:solidFill>
                <a:schemeClr val="accent6"/>
              </a:solidFill>
              <a:highlight>
                <a:srgbClr val="FFFF00"/>
              </a:highligh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8682DAC-07D4-483F-9564-69DCCA07E0F9}"/>
              </a:ext>
            </a:extLst>
          </p:cNvPr>
          <p:cNvPicPr>
            <a:picLocks noChangeAspect="1"/>
          </p:cNvPicPr>
          <p:nvPr/>
        </p:nvPicPr>
        <p:blipFill>
          <a:blip r:embed="rId4"/>
          <a:stretch>
            <a:fillRect/>
          </a:stretch>
        </p:blipFill>
        <p:spPr>
          <a:xfrm>
            <a:off x="1905000" y="1833343"/>
            <a:ext cx="4724400" cy="4643657"/>
          </a:xfrm>
          <a:prstGeom prst="rect">
            <a:avLst/>
          </a:prstGeom>
        </p:spPr>
      </p:pic>
      <p:sp>
        <p:nvSpPr>
          <p:cNvPr id="4" name="Rectangle 3">
            <a:extLst>
              <a:ext uri="{FF2B5EF4-FFF2-40B4-BE49-F238E27FC236}">
                <a16:creationId xmlns:a16="http://schemas.microsoft.com/office/drawing/2014/main" id="{CC59D470-6974-4BAD-BCF5-4C72E2F57F2C}"/>
              </a:ext>
            </a:extLst>
          </p:cNvPr>
          <p:cNvSpPr/>
          <p:nvPr/>
        </p:nvSpPr>
        <p:spPr>
          <a:xfrm>
            <a:off x="5302436" y="6477000"/>
            <a:ext cx="3841564" cy="369332"/>
          </a:xfrm>
          <a:prstGeom prst="rect">
            <a:avLst/>
          </a:prstGeom>
        </p:spPr>
        <p:txBody>
          <a:bodyPr wrap="none">
            <a:spAutoFit/>
          </a:bodyPr>
          <a:lstStyle/>
          <a:p>
            <a:r>
              <a:rPr lang="en-US" dirty="0">
                <a:solidFill>
                  <a:schemeClr val="accent6"/>
                </a:solidFill>
                <a:latin typeface="Times New Roman" panose="02020603050405020304" pitchFamily="18" charset="0"/>
                <a:cs typeface="Times New Roman" panose="02020603050405020304" pitchFamily="18" charset="0"/>
              </a:rPr>
              <a:t>https://www.env.nm.gov/foodprogram/</a:t>
            </a:r>
            <a:endParaRPr lang="en-US" dirty="0"/>
          </a:p>
        </p:txBody>
      </p:sp>
      <p:sp>
        <p:nvSpPr>
          <p:cNvPr id="9" name="TextBox 8">
            <a:extLst>
              <a:ext uri="{FF2B5EF4-FFF2-40B4-BE49-F238E27FC236}">
                <a16:creationId xmlns:a16="http://schemas.microsoft.com/office/drawing/2014/main" id="{1468C76B-DC00-44B2-AFCB-ECD2CDC12345}"/>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3045022626"/>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38200" y="2022476"/>
            <a:ext cx="8077200" cy="4378324"/>
          </a:xfrm>
        </p:spPr>
        <p:txBody>
          <a:bodyPr/>
          <a:lstStyle/>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114300" indent="0">
              <a:buClr>
                <a:schemeClr val="folHlink"/>
              </a:buClr>
              <a:buSzPct val="100000"/>
              <a:buNone/>
              <a:tabLst>
                <a:tab pos="2057400" algn="l"/>
              </a:tabLst>
            </a:pPr>
            <a:r>
              <a:rPr lang="en-US" sz="2400" dirty="0">
                <a:ea typeface="Tahoma" panose="020B0604030504040204" pitchFamily="34" charset="0"/>
                <a:cs typeface="Tahoma" panose="020B0604030504040204" pitchFamily="34" charset="0"/>
              </a:rPr>
              <a:t>1) Each year 9 million people get sick from improper food handling.</a:t>
            </a: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114300" indent="0">
              <a:buClr>
                <a:schemeClr val="folHlink"/>
              </a:buClr>
              <a:buSzPct val="100000"/>
              <a:buNone/>
              <a:tabLst>
                <a:tab pos="2057400" algn="l"/>
              </a:tabLst>
            </a:pPr>
            <a:r>
              <a:rPr lang="en-US" sz="2400" dirty="0">
                <a:ea typeface="Tahoma" panose="020B0604030504040204" pitchFamily="34" charset="0"/>
                <a:cs typeface="Tahoma" panose="020B0604030504040204" pitchFamily="34" charset="0"/>
              </a:rPr>
              <a:t>2) Children, Elderly, and people with compromised immune systems are the most likely to get sick.</a:t>
            </a: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114300" indent="0">
              <a:buClr>
                <a:schemeClr val="folHlink"/>
              </a:buClr>
              <a:buSzPct val="100000"/>
              <a:buNone/>
              <a:tabLst>
                <a:tab pos="2057400" algn="l"/>
              </a:tabLst>
            </a:pPr>
            <a:r>
              <a:rPr lang="en-US" sz="2400" dirty="0">
                <a:ea typeface="Tahoma" panose="020B0604030504040204" pitchFamily="34" charset="0"/>
                <a:cs typeface="Tahoma" panose="020B0604030504040204" pitchFamily="34" charset="0"/>
              </a:rPr>
              <a:t>3) Improper Food Handling can be devastating to unborn babies and children with allergies. </a:t>
            </a: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29497" y="838200"/>
            <a:ext cx="76962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r>
              <a:rPr lang="en-US" sz="3600" dirty="0">
                <a:solidFill>
                  <a:schemeClr val="accent6"/>
                </a:solidFill>
                <a:latin typeface="Times New Roman" pitchFamily="18" charset="0"/>
              </a:rPr>
              <a:t>Why is Food Safety Important? </a:t>
            </a:r>
            <a:endParaRPr lang="en-US" sz="4400" dirty="0">
              <a:solidFill>
                <a:schemeClr val="accent6"/>
              </a:solidFill>
              <a:latin typeface="Times New Roman" pitchFamily="18" charset="0"/>
            </a:endParaRP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6" name="TextBox 5">
            <a:extLst>
              <a:ext uri="{FF2B5EF4-FFF2-40B4-BE49-F238E27FC236}">
                <a16:creationId xmlns:a16="http://schemas.microsoft.com/office/drawing/2014/main" id="{CCF616F2-5894-40DB-A9C1-C10F9558D9B1}"/>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033994490"/>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38200" y="2022476"/>
            <a:ext cx="8077200" cy="4378324"/>
          </a:xfrm>
        </p:spPr>
        <p:txBody>
          <a:bodyPr/>
          <a:lstStyle/>
          <a:p>
            <a:pPr marL="574675" indent="-460375">
              <a:buSzPct val="100000"/>
              <a:buFont typeface="+mj-lt"/>
              <a:buAutoNum type="arabicParenR"/>
              <a:tabLst>
                <a:tab pos="2057400" algn="l"/>
              </a:tabLst>
            </a:pPr>
            <a:r>
              <a:rPr lang="en-US" sz="2400" dirty="0">
                <a:ea typeface="Tahoma" panose="020B0604030504040204" pitchFamily="34" charset="0"/>
                <a:cs typeface="Tahoma" panose="020B0604030504040204" pitchFamily="34" charset="0"/>
              </a:rPr>
              <a:t>Food Employee – employee who handles unpackaged food, food equipment or utensils, or food-contact surfaces.</a:t>
            </a:r>
          </a:p>
          <a:p>
            <a:pPr marL="574675" indent="-460375">
              <a:buSzPct val="100000"/>
              <a:buFont typeface="+mj-lt"/>
              <a:buAutoNum type="arabicParenR"/>
              <a:tabLst>
                <a:tab pos="2057400" algn="l"/>
              </a:tabLst>
            </a:pPr>
            <a:endParaRPr lang="en-US" sz="2400" dirty="0">
              <a:ea typeface="Tahoma" panose="020B0604030504040204" pitchFamily="34" charset="0"/>
              <a:cs typeface="Tahoma" panose="020B0604030504040204" pitchFamily="34" charset="0"/>
            </a:endParaRPr>
          </a:p>
          <a:p>
            <a:pPr marL="574675" indent="-460375">
              <a:buSzPct val="100000"/>
              <a:buFont typeface="+mj-lt"/>
              <a:buAutoNum type="arabicParenR"/>
              <a:tabLst>
                <a:tab pos="2057400" algn="l"/>
              </a:tabLst>
            </a:pPr>
            <a:r>
              <a:rPr lang="en-US" sz="2400" dirty="0">
                <a:ea typeface="Tahoma" panose="020B0604030504040204" pitchFamily="34" charset="0"/>
                <a:cs typeface="Tahoma" panose="020B0604030504040204" pitchFamily="34" charset="0"/>
              </a:rPr>
              <a:t>Foodborne illness – getting sick from food.</a:t>
            </a:r>
          </a:p>
          <a:p>
            <a:pPr marL="574675" indent="-460375">
              <a:buSzPct val="100000"/>
              <a:buFont typeface="+mj-lt"/>
              <a:buAutoNum type="arabicParenR"/>
              <a:tabLst>
                <a:tab pos="2057400" algn="l"/>
              </a:tabLst>
            </a:pPr>
            <a:endParaRPr lang="en-US" sz="2400" dirty="0">
              <a:ea typeface="Tahoma" panose="020B0604030504040204" pitchFamily="34" charset="0"/>
              <a:cs typeface="Tahoma" panose="020B0604030504040204" pitchFamily="34" charset="0"/>
            </a:endParaRPr>
          </a:p>
          <a:p>
            <a:pPr marL="574675" indent="-460375">
              <a:buSzPct val="100000"/>
              <a:buFont typeface="+mj-lt"/>
              <a:buAutoNum type="arabicParenR"/>
              <a:tabLst>
                <a:tab pos="2057400" algn="l"/>
              </a:tabLst>
            </a:pPr>
            <a:r>
              <a:rPr lang="en-US" sz="2400" dirty="0">
                <a:ea typeface="Tahoma" panose="020B0604030504040204" pitchFamily="34" charset="0"/>
                <a:cs typeface="Tahoma" panose="020B0604030504040204" pitchFamily="34" charset="0"/>
              </a:rPr>
              <a:t>Foodborne illness outbreak – 2 or more people sick from a common source (eating the same food item within a similar timeframe).</a:t>
            </a: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29497" y="838200"/>
            <a:ext cx="76962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r>
              <a:rPr lang="en-US" sz="3600" dirty="0">
                <a:solidFill>
                  <a:schemeClr val="accent6"/>
                </a:solidFill>
                <a:latin typeface="Times New Roman" pitchFamily="18" charset="0"/>
              </a:rPr>
              <a:t>Definitions</a:t>
            </a:r>
            <a:endParaRPr lang="en-US" sz="4400" dirty="0">
              <a:solidFill>
                <a:schemeClr val="accent6"/>
              </a:solidFill>
              <a:latin typeface="Times New Roman" pitchFamily="18" charset="0"/>
            </a:endParaRP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6" name="TextBox 5">
            <a:extLst>
              <a:ext uri="{FF2B5EF4-FFF2-40B4-BE49-F238E27FC236}">
                <a16:creationId xmlns:a16="http://schemas.microsoft.com/office/drawing/2014/main" id="{F6C4DF79-8F70-4CC2-928E-0F342CBE7BD7}"/>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516471724"/>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38200" y="2022476"/>
            <a:ext cx="8077200" cy="4378324"/>
          </a:xfrm>
        </p:spPr>
        <p:txBody>
          <a:bodyPr/>
          <a:lstStyle/>
          <a:p>
            <a:pPr marL="571500" indent="-457200">
              <a:buSzPct val="100000"/>
              <a:buNone/>
              <a:tabLst>
                <a:tab pos="2057400" algn="l"/>
              </a:tabLst>
            </a:pPr>
            <a:r>
              <a:rPr lang="en-US" sz="2400" dirty="0">
                <a:ea typeface="Tahoma" panose="020B0604030504040204" pitchFamily="34" charset="0"/>
                <a:cs typeface="Tahoma" panose="020B0604030504040204" pitchFamily="34" charset="0"/>
              </a:rPr>
              <a:t>4) 	Ready-to-eat food – food that can be eaten without further preparation to make it safe.</a:t>
            </a:r>
          </a:p>
          <a:p>
            <a:pPr marL="574675" indent="-460375">
              <a:buSzPct val="100000"/>
              <a:buFont typeface="+mj-lt"/>
              <a:buAutoNum type="arabicParenR"/>
              <a:tabLst>
                <a:tab pos="2057400" algn="l"/>
              </a:tabLst>
            </a:pPr>
            <a:endParaRPr lang="en-US" sz="1600" dirty="0">
              <a:ea typeface="Tahoma" panose="020B0604030504040204" pitchFamily="34" charset="0"/>
              <a:cs typeface="Tahoma" panose="020B0604030504040204" pitchFamily="34" charset="0"/>
            </a:endParaRPr>
          </a:p>
          <a:p>
            <a:pPr marL="571500" indent="-457200">
              <a:buSzPct val="100000"/>
              <a:buNone/>
              <a:tabLst>
                <a:tab pos="2057400" algn="l"/>
              </a:tabLst>
            </a:pPr>
            <a:r>
              <a:rPr lang="en-US" sz="2400" dirty="0">
                <a:ea typeface="Tahoma" panose="020B0604030504040204" pitchFamily="34" charset="0"/>
                <a:cs typeface="Tahoma" panose="020B0604030504040204" pitchFamily="34" charset="0"/>
              </a:rPr>
              <a:t>5) 	Pathogenic Bacteria (bacteria) – small harmful substances that cause disease.</a:t>
            </a:r>
          </a:p>
          <a:p>
            <a:pPr marL="114300" indent="0">
              <a:buSzPct val="100000"/>
              <a:buNone/>
              <a:tabLst>
                <a:tab pos="2057400" algn="l"/>
              </a:tabLst>
            </a:pPr>
            <a:endParaRPr lang="en-US" sz="1600" dirty="0">
              <a:ea typeface="Tahoma" panose="020B0604030504040204" pitchFamily="34" charset="0"/>
              <a:cs typeface="Tahoma" panose="020B0604030504040204" pitchFamily="34" charset="0"/>
            </a:endParaRPr>
          </a:p>
          <a:p>
            <a:pPr marL="571500" indent="-457200">
              <a:buSzPct val="100000"/>
              <a:buAutoNum type="arabicParenR" startAt="6"/>
              <a:tabLst>
                <a:tab pos="2057400" algn="l"/>
              </a:tabLst>
            </a:pPr>
            <a:r>
              <a:rPr lang="en-US" sz="2400" dirty="0">
                <a:ea typeface="Tahoma" panose="020B0604030504040204" pitchFamily="34" charset="0"/>
                <a:cs typeface="Tahoma" panose="020B0604030504040204" pitchFamily="34" charset="0"/>
              </a:rPr>
              <a:t>Cross-Contamination – process by which bacteria are unintentionally transferred from one item to another.</a:t>
            </a:r>
          </a:p>
          <a:p>
            <a:pPr marL="571500" indent="-457200">
              <a:buSzPct val="100000"/>
              <a:buAutoNum type="arabicParenR" startAt="6"/>
              <a:tabLst>
                <a:tab pos="2057400" algn="l"/>
              </a:tabLst>
            </a:pPr>
            <a:endParaRPr lang="en-US" sz="1600" dirty="0">
              <a:ea typeface="Tahoma" panose="020B0604030504040204" pitchFamily="34" charset="0"/>
              <a:cs typeface="Tahoma" panose="020B0604030504040204" pitchFamily="34" charset="0"/>
            </a:endParaRPr>
          </a:p>
          <a:p>
            <a:pPr marL="571500" indent="-457200">
              <a:buSzPct val="100000"/>
              <a:buAutoNum type="arabicParenR" startAt="6"/>
              <a:tabLst>
                <a:tab pos="2057400" algn="l"/>
              </a:tabLst>
            </a:pPr>
            <a:r>
              <a:rPr lang="en-US" sz="2400" dirty="0">
                <a:ea typeface="Tahoma" panose="020B0604030504040204" pitchFamily="34" charset="0"/>
                <a:cs typeface="Tahoma" panose="020B0604030504040204" pitchFamily="34" charset="0"/>
              </a:rPr>
              <a:t>Time/temperature control for safety food – food that requires time and/or temperature control to limit harmful bacteria growth. </a:t>
            </a: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574675" indent="-460375">
              <a:buClr>
                <a:schemeClr val="folHlink"/>
              </a:buClr>
              <a:buSzPct val="100000"/>
              <a:buFont typeface="Wingdings" panose="05000000000000000000" pitchFamily="2" charset="2"/>
              <a:buChar char="Ø"/>
              <a:tabLst>
                <a:tab pos="2057400" algn="l"/>
              </a:tabLst>
            </a:pPr>
            <a:endParaRPr lang="en-US" sz="2400" dirty="0">
              <a:ea typeface="Tahoma" panose="020B0604030504040204" pitchFamily="34" charset="0"/>
              <a:cs typeface="Tahoma" panose="020B0604030504040204" pitchFamily="34" charset="0"/>
            </a:endParaRPr>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29497" y="838200"/>
            <a:ext cx="76962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r>
              <a:rPr lang="en-US" sz="3600" dirty="0">
                <a:solidFill>
                  <a:schemeClr val="accent6"/>
                </a:solidFill>
                <a:latin typeface="Times New Roman" pitchFamily="18" charset="0"/>
              </a:rPr>
              <a:t>Definitions</a:t>
            </a:r>
            <a:endParaRPr lang="en-US" sz="4400" dirty="0">
              <a:solidFill>
                <a:schemeClr val="accent6"/>
              </a:solidFill>
              <a:latin typeface="Times New Roman" pitchFamily="18" charset="0"/>
            </a:endParaRP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6" name="TextBox 5">
            <a:extLst>
              <a:ext uri="{FF2B5EF4-FFF2-40B4-BE49-F238E27FC236}">
                <a16:creationId xmlns:a16="http://schemas.microsoft.com/office/drawing/2014/main" id="{5B2894A2-66C9-40C2-8395-52BA1A5AE1C5}"/>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2245464816"/>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00743" y="2103219"/>
            <a:ext cx="8382000" cy="2819400"/>
          </a:xfrm>
        </p:spPr>
        <p:txBody>
          <a:bodyPr/>
          <a:lstStyle/>
          <a:p>
            <a:pPr marL="914400" lvl="1" indent="-457200">
              <a:buFont typeface="+mj-lt"/>
              <a:buAutoNum type="arabicParenR"/>
            </a:pPr>
            <a:r>
              <a:rPr lang="en-US" sz="2400" dirty="0"/>
              <a:t>Bad food has to look, smell or taste bad to be dangerous.</a:t>
            </a:r>
          </a:p>
          <a:p>
            <a:pPr lvl="1">
              <a:buFont typeface="+mj-lt"/>
              <a:buAutoNum type="arabicParenR"/>
            </a:pPr>
            <a:endParaRPr lang="en-US" sz="1000" dirty="0"/>
          </a:p>
          <a:p>
            <a:pPr marL="914400" lvl="1" indent="-457200">
              <a:buFont typeface="+mj-lt"/>
              <a:buAutoNum type="arabicParenR"/>
            </a:pPr>
            <a:r>
              <a:rPr lang="en-US" sz="2400" dirty="0"/>
              <a:t>Cooking food can fix all mistakes and mishandling.</a:t>
            </a:r>
          </a:p>
          <a:p>
            <a:pPr lvl="1">
              <a:buFont typeface="+mj-lt"/>
              <a:buAutoNum type="arabicParenR"/>
            </a:pPr>
            <a:endParaRPr lang="en-US" sz="1000" dirty="0"/>
          </a:p>
          <a:p>
            <a:pPr marL="914400" lvl="1" indent="-457200">
              <a:buFont typeface="+mj-lt"/>
              <a:buAutoNum type="arabicParenR"/>
            </a:pPr>
            <a:r>
              <a:rPr lang="en-US" sz="2400" dirty="0"/>
              <a:t>If I keep the kitchen really clean, people can’t get sick. </a:t>
            </a:r>
          </a:p>
          <a:p>
            <a:pPr lvl="1">
              <a:buFont typeface="+mj-lt"/>
              <a:buAutoNum type="arabicParenR"/>
            </a:pPr>
            <a:endParaRPr lang="en-US" sz="1000" dirty="0"/>
          </a:p>
          <a:p>
            <a:pPr marL="914400" lvl="1" indent="-457200">
              <a:buFont typeface="+mj-lt"/>
              <a:buAutoNum type="arabicParenR"/>
            </a:pPr>
            <a:r>
              <a:rPr lang="en-US" sz="2400" dirty="0"/>
              <a:t>You don’t need to wash produce, because Fresh Food can’t make you sick.</a:t>
            </a:r>
          </a:p>
          <a:p>
            <a:pPr lvl="1">
              <a:lnSpc>
                <a:spcPct val="150000"/>
              </a:lnSpc>
              <a:buClr>
                <a:schemeClr val="folHlink"/>
              </a:buClr>
              <a:buFont typeface="Wingdings" panose="05000000000000000000" pitchFamily="2" charset="2"/>
              <a:buChar char="Ø"/>
            </a:pPr>
            <a:endParaRPr lang="en-US" sz="2000" dirty="0"/>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51816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Unsafe Food Myths</a:t>
            </a:r>
          </a:p>
        </p:txBody>
      </p:sp>
      <p:sp>
        <p:nvSpPr>
          <p:cNvPr id="7" name="TextBox 6">
            <a:extLst>
              <a:ext uri="{FF2B5EF4-FFF2-40B4-BE49-F238E27FC236}">
                <a16:creationId xmlns:a16="http://schemas.microsoft.com/office/drawing/2014/main" id="{05296192-C3EF-4563-8B68-3D55E614B1FB}"/>
              </a:ext>
            </a:extLst>
          </p:cNvPr>
          <p:cNvSpPr txBox="1"/>
          <p:nvPr/>
        </p:nvSpPr>
        <p:spPr>
          <a:xfrm>
            <a:off x="685800" y="5710456"/>
            <a:ext cx="8080248" cy="461665"/>
          </a:xfrm>
          <a:prstGeom prst="rect">
            <a:avLst/>
          </a:prstGeom>
          <a:noFill/>
        </p:spPr>
        <p:txBody>
          <a:bodyPr wrap="square" rtlCol="0">
            <a:spAutoFit/>
          </a:bodyPr>
          <a:lstStyle/>
          <a:p>
            <a:pPr fontAlgn="auto">
              <a:spcBef>
                <a:spcPts val="0"/>
              </a:spcBef>
              <a:spcAft>
                <a:spcPts val="0"/>
              </a:spcAft>
            </a:pPr>
            <a:r>
              <a:rPr lang="en-US" sz="2400" b="1" dirty="0">
                <a:solidFill>
                  <a:prstClr val="black"/>
                </a:solidFill>
                <a:latin typeface="+mn-lt"/>
                <a:cs typeface="+mn-cs"/>
              </a:rPr>
              <a:t>Many people believe these myths, but don’t be fooled. </a:t>
            </a:r>
            <a:endParaRPr lang="en-US" sz="2400" dirty="0">
              <a:solidFill>
                <a:prstClr val="black"/>
              </a:solidFill>
              <a:latin typeface="+mn-lt"/>
              <a:cs typeface="+mn-cs"/>
            </a:endParaRPr>
          </a:p>
        </p:txBody>
      </p:sp>
      <p:sp>
        <p:nvSpPr>
          <p:cNvPr id="8" name="TextBox 7">
            <a:extLst>
              <a:ext uri="{FF2B5EF4-FFF2-40B4-BE49-F238E27FC236}">
                <a16:creationId xmlns:a16="http://schemas.microsoft.com/office/drawing/2014/main" id="{ABAB4E3B-ED85-4DE3-9476-88911A01B5F4}"/>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49951225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290544"/>
            <a:ext cx="8382000" cy="3946969"/>
          </a:xfrm>
        </p:spPr>
        <p:txBody>
          <a:bodyPr/>
          <a:lstStyle/>
          <a:p>
            <a:pPr marL="914400" lvl="1" indent="-457200">
              <a:lnSpc>
                <a:spcPct val="150000"/>
              </a:lnSpc>
              <a:buFont typeface="+mj-lt"/>
              <a:buAutoNum type="arabicParenR"/>
            </a:pPr>
            <a:r>
              <a:rPr lang="en-US" sz="2400" dirty="0"/>
              <a:t>Poor Employee Health and Hygiene</a:t>
            </a:r>
          </a:p>
          <a:p>
            <a:pPr marL="914400" lvl="1" indent="-457200">
              <a:lnSpc>
                <a:spcPct val="150000"/>
              </a:lnSpc>
              <a:buFont typeface="+mj-lt"/>
              <a:buAutoNum type="arabicParenR"/>
            </a:pPr>
            <a:r>
              <a:rPr lang="en-US" sz="2400" dirty="0"/>
              <a:t>Time-Temperature Abuse of Food</a:t>
            </a:r>
          </a:p>
          <a:p>
            <a:pPr marL="914400" lvl="1" indent="-457200">
              <a:lnSpc>
                <a:spcPct val="150000"/>
              </a:lnSpc>
              <a:buFont typeface="+mj-lt"/>
              <a:buAutoNum type="arabicParenR"/>
            </a:pPr>
            <a:r>
              <a:rPr lang="en-US" sz="2400" dirty="0"/>
              <a:t>Cross-Contamination of Food </a:t>
            </a:r>
          </a:p>
          <a:p>
            <a:pPr marL="914400" lvl="1" indent="-457200">
              <a:lnSpc>
                <a:spcPct val="150000"/>
              </a:lnSpc>
              <a:buFont typeface="+mj-lt"/>
              <a:buAutoNum type="arabicParenR"/>
            </a:pPr>
            <a:r>
              <a:rPr lang="en-US" sz="2400" dirty="0"/>
              <a:t>Poor Cleaning and Sanitization</a:t>
            </a:r>
          </a:p>
          <a:p>
            <a:pPr marL="914400" lvl="1" indent="-457200">
              <a:lnSpc>
                <a:spcPct val="150000"/>
              </a:lnSpc>
              <a:buFont typeface="+mj-lt"/>
              <a:buAutoNum type="arabicParenR"/>
            </a:pPr>
            <a:r>
              <a:rPr lang="en-US" sz="2400" dirty="0"/>
              <a:t>Food from Unsafe Sources</a:t>
            </a:r>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066800" y="1147544"/>
            <a:ext cx="8001000" cy="523220"/>
          </a:xfrm>
          <a:prstGeom prst="rect">
            <a:avLst/>
          </a:prstGeom>
          <a:noFill/>
        </p:spPr>
        <p:txBody>
          <a:bodyPr wrap="square" rtlCol="0">
            <a:spAutoFit/>
          </a:bodyPr>
          <a:lstStyle/>
          <a:p>
            <a:r>
              <a:rPr lang="en-US" sz="2800" b="1" dirty="0">
                <a:solidFill>
                  <a:schemeClr val="accent6"/>
                </a:solidFill>
                <a:latin typeface="Times New Roman" panose="02020603050405020304" pitchFamily="18" charset="0"/>
                <a:cs typeface="Times New Roman" panose="02020603050405020304" pitchFamily="18" charset="0"/>
              </a:rPr>
              <a:t>Most Common Ways People make Food Unsafe</a:t>
            </a:r>
          </a:p>
        </p:txBody>
      </p:sp>
      <p:sp>
        <p:nvSpPr>
          <p:cNvPr id="7" name="TextBox 6">
            <a:extLst>
              <a:ext uri="{FF2B5EF4-FFF2-40B4-BE49-F238E27FC236}">
                <a16:creationId xmlns:a16="http://schemas.microsoft.com/office/drawing/2014/main" id="{32D0B1D6-1E8F-43E6-80BD-7FAA2FAAA582}"/>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56143430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2666999"/>
            <a:ext cx="8382000" cy="3570514"/>
          </a:xfrm>
        </p:spPr>
        <p:txBody>
          <a:bodyPr/>
          <a:lstStyle/>
          <a:p>
            <a:pPr marL="457200" lvl="1" indent="0">
              <a:buClr>
                <a:schemeClr val="folHlink"/>
              </a:buClr>
              <a:buNone/>
            </a:pPr>
            <a:endParaRPr lang="en-US" sz="2000" dirty="0"/>
          </a:p>
          <a:p>
            <a:pPr marL="457200" lvl="1" indent="0">
              <a:buClr>
                <a:schemeClr val="folHlink"/>
              </a:buClr>
              <a:buNone/>
            </a:pPr>
            <a:endParaRPr lang="en-US" sz="2400" dirty="0"/>
          </a:p>
        </p:txBody>
      </p:sp>
      <p:pic>
        <p:nvPicPr>
          <p:cNvPr id="14343" name="Picture 7" descr="NMED Logo-color300"/>
          <p:cNvPicPr>
            <a:picLocks noChangeAspect="1" noChangeArrowheads="1"/>
          </p:cNvPicPr>
          <p:nvPr/>
        </p:nvPicPr>
        <p:blipFill>
          <a:blip r:embed="rId3" cstate="print"/>
          <a:srcRect/>
          <a:stretch>
            <a:fillRect/>
          </a:stretch>
        </p:blipFill>
        <p:spPr bwMode="auto">
          <a:xfrm>
            <a:off x="228600" y="152401"/>
            <a:ext cx="2133600" cy="955675"/>
          </a:xfrm>
          <a:prstGeom prst="rect">
            <a:avLst/>
          </a:prstGeom>
          <a:noFill/>
        </p:spPr>
      </p:pic>
      <p:sp>
        <p:nvSpPr>
          <p:cNvPr id="14345" name="Rectangle 9"/>
          <p:cNvSpPr>
            <a:spLocks noChangeArrowheads="1"/>
          </p:cNvSpPr>
          <p:nvPr/>
        </p:nvSpPr>
        <p:spPr bwMode="auto">
          <a:xfrm>
            <a:off x="152400" y="838200"/>
            <a:ext cx="8991600" cy="1143000"/>
          </a:xfrm>
          <a:prstGeom prst="rect">
            <a:avLst/>
          </a:prstGeom>
          <a:noFill/>
          <a:ln w="9525">
            <a:noFill/>
            <a:miter lim="800000"/>
            <a:headEnd/>
            <a:tailEnd/>
          </a:ln>
          <a:effectLst/>
        </p:spPr>
        <p:txBody>
          <a:bodyPr lIns="92075" tIns="46038" rIns="92075" bIns="46038" anchor="ctr"/>
          <a:lstStyle/>
          <a:p>
            <a:r>
              <a:rPr lang="en-US" sz="4400" dirty="0">
                <a:solidFill>
                  <a:schemeClr val="tx2"/>
                </a:solidFill>
                <a:latin typeface="Times New Roman" pitchFamily="18" charset="0"/>
              </a:rPr>
              <a:t>	</a:t>
            </a:r>
          </a:p>
        </p:txBody>
      </p:sp>
      <p:sp>
        <p:nvSpPr>
          <p:cNvPr id="14346" name="Line 10"/>
          <p:cNvSpPr>
            <a:spLocks noChangeShapeType="1"/>
          </p:cNvSpPr>
          <p:nvPr/>
        </p:nvSpPr>
        <p:spPr bwMode="auto">
          <a:xfrm>
            <a:off x="1143000" y="1752600"/>
            <a:ext cx="6629400" cy="0"/>
          </a:xfrm>
          <a:prstGeom prst="line">
            <a:avLst/>
          </a:prstGeom>
          <a:noFill/>
          <a:ln w="38100">
            <a:solidFill>
              <a:schemeClr val="tx1"/>
            </a:solidFill>
            <a:round/>
            <a:headEnd/>
            <a:tailEnd/>
          </a:ln>
          <a:effectLst/>
        </p:spPr>
        <p:txBody>
          <a:bodyPr wrap="none" anchor="ctr"/>
          <a:lstStyle/>
          <a:p>
            <a:endParaRPr lang="en-US" dirty="0"/>
          </a:p>
        </p:txBody>
      </p:sp>
      <p:sp>
        <p:nvSpPr>
          <p:cNvPr id="2" name="TextBox 1">
            <a:extLst>
              <a:ext uri="{FF2B5EF4-FFF2-40B4-BE49-F238E27FC236}">
                <a16:creationId xmlns:a16="http://schemas.microsoft.com/office/drawing/2014/main" id="{DE42C0BE-A58A-4B18-8C87-F2DDB02E7205}"/>
              </a:ext>
            </a:extLst>
          </p:cNvPr>
          <p:cNvSpPr txBox="1"/>
          <p:nvPr/>
        </p:nvSpPr>
        <p:spPr>
          <a:xfrm>
            <a:off x="1143000" y="1147544"/>
            <a:ext cx="7162800" cy="646331"/>
          </a:xfrm>
          <a:prstGeom prst="rect">
            <a:avLst/>
          </a:prstGeom>
          <a:noFill/>
        </p:spPr>
        <p:txBody>
          <a:bodyPr wrap="square" rtlCol="0">
            <a:spAutoFit/>
          </a:bodyPr>
          <a:lstStyle/>
          <a:p>
            <a:r>
              <a:rPr lang="en-US" sz="3600" dirty="0">
                <a:solidFill>
                  <a:schemeClr val="accent6"/>
                </a:solidFill>
                <a:latin typeface="Times New Roman" panose="02020603050405020304" pitchFamily="18" charset="0"/>
                <a:cs typeface="Times New Roman" panose="02020603050405020304" pitchFamily="18" charset="0"/>
              </a:rPr>
              <a:t>Poor Employee Health and Hygiene</a:t>
            </a:r>
          </a:p>
        </p:txBody>
      </p:sp>
      <p:sp>
        <p:nvSpPr>
          <p:cNvPr id="3" name="Rectangle 2">
            <a:extLst>
              <a:ext uri="{FF2B5EF4-FFF2-40B4-BE49-F238E27FC236}">
                <a16:creationId xmlns:a16="http://schemas.microsoft.com/office/drawing/2014/main" id="{F891ECBD-4F3C-49DC-B375-34C9E85BDBFE}"/>
              </a:ext>
            </a:extLst>
          </p:cNvPr>
          <p:cNvSpPr/>
          <p:nvPr/>
        </p:nvSpPr>
        <p:spPr>
          <a:xfrm>
            <a:off x="609600" y="1952655"/>
            <a:ext cx="8115300" cy="892552"/>
          </a:xfrm>
          <a:prstGeom prst="rect">
            <a:avLst/>
          </a:prstGeom>
        </p:spPr>
        <p:txBody>
          <a:bodyPr wrap="square">
            <a:spAutoFit/>
          </a:bodyPr>
          <a:lstStyle/>
          <a:p>
            <a:pPr lvl="1">
              <a:buClr>
                <a:schemeClr val="folHlink"/>
              </a:buClr>
            </a:pPr>
            <a:r>
              <a:rPr lang="en-US" sz="2600" dirty="0"/>
              <a:t>One of the most common ways harmful bacteria are transferred to food. </a:t>
            </a:r>
          </a:p>
        </p:txBody>
      </p:sp>
      <p:sp>
        <p:nvSpPr>
          <p:cNvPr id="4" name="TextBox 3">
            <a:extLst>
              <a:ext uri="{FF2B5EF4-FFF2-40B4-BE49-F238E27FC236}">
                <a16:creationId xmlns:a16="http://schemas.microsoft.com/office/drawing/2014/main" id="{3848F1E6-5C27-4A23-8881-52930DFC0396}"/>
              </a:ext>
            </a:extLst>
          </p:cNvPr>
          <p:cNvSpPr txBox="1"/>
          <p:nvPr/>
        </p:nvSpPr>
        <p:spPr>
          <a:xfrm>
            <a:off x="1447800" y="2820174"/>
            <a:ext cx="6858000" cy="3847207"/>
          </a:xfrm>
          <a:prstGeom prst="rect">
            <a:avLst/>
          </a:prstGeom>
          <a:noFill/>
        </p:spPr>
        <p:txBody>
          <a:bodyPr wrap="square" rtlCol="0">
            <a:spAutoFit/>
          </a:bodyPr>
          <a:lstStyle/>
          <a:p>
            <a:pPr marL="514350" indent="-514350">
              <a:lnSpc>
                <a:spcPct val="200000"/>
              </a:lnSpc>
              <a:buFont typeface="+mj-lt"/>
              <a:buAutoNum type="arabicParenR"/>
            </a:pPr>
            <a:r>
              <a:rPr lang="en-US" sz="2600" dirty="0">
                <a:latin typeface="+mn-lt"/>
              </a:rPr>
              <a:t>Working with Food while Ill</a:t>
            </a:r>
          </a:p>
          <a:p>
            <a:pPr marL="514350" indent="-514350">
              <a:lnSpc>
                <a:spcPct val="200000"/>
              </a:lnSpc>
              <a:buFont typeface="+mj-lt"/>
              <a:buAutoNum type="arabicParenR"/>
            </a:pPr>
            <a:r>
              <a:rPr lang="en-US" sz="2600" dirty="0">
                <a:latin typeface="+mn-lt"/>
              </a:rPr>
              <a:t>Not Washing Hands </a:t>
            </a:r>
          </a:p>
          <a:p>
            <a:pPr marL="514350" indent="-514350">
              <a:lnSpc>
                <a:spcPct val="200000"/>
              </a:lnSpc>
              <a:buFont typeface="+mj-lt"/>
              <a:buAutoNum type="arabicParenR"/>
            </a:pPr>
            <a:r>
              <a:rPr lang="en-US" sz="2600" dirty="0">
                <a:latin typeface="+mn-lt"/>
              </a:rPr>
              <a:t>Not Washing Hand Correctly</a:t>
            </a:r>
          </a:p>
          <a:p>
            <a:pPr marL="514350" indent="-514350">
              <a:lnSpc>
                <a:spcPct val="200000"/>
              </a:lnSpc>
              <a:buFont typeface="+mj-lt"/>
              <a:buAutoNum type="arabicParenR"/>
            </a:pPr>
            <a:r>
              <a:rPr lang="en-US" sz="2600" dirty="0">
                <a:latin typeface="+mn-lt"/>
              </a:rPr>
              <a:t>Handling Ready-to-Eat Food Barehanded </a:t>
            </a:r>
            <a:endParaRPr lang="en-US" sz="2600" dirty="0">
              <a:highlight>
                <a:srgbClr val="FFFF00"/>
              </a:highlight>
              <a:latin typeface="+mn-lt"/>
            </a:endParaRPr>
          </a:p>
          <a:p>
            <a:endParaRPr lang="en-US" dirty="0"/>
          </a:p>
          <a:p>
            <a:endParaRPr lang="en-US" dirty="0"/>
          </a:p>
        </p:txBody>
      </p:sp>
      <p:sp>
        <p:nvSpPr>
          <p:cNvPr id="9" name="TextBox 8">
            <a:extLst>
              <a:ext uri="{FF2B5EF4-FFF2-40B4-BE49-F238E27FC236}">
                <a16:creationId xmlns:a16="http://schemas.microsoft.com/office/drawing/2014/main" id="{E86D2BF6-24A8-4E91-936F-47D8B5D19844}"/>
              </a:ext>
            </a:extLst>
          </p:cNvPr>
          <p:cNvSpPr txBox="1"/>
          <p:nvPr/>
        </p:nvSpPr>
        <p:spPr>
          <a:xfrm>
            <a:off x="304800" y="6519519"/>
            <a:ext cx="7391400" cy="276999"/>
          </a:xfrm>
          <a:prstGeom prst="rect">
            <a:avLst/>
          </a:prstGeom>
          <a:noFill/>
        </p:spPr>
        <p:txBody>
          <a:bodyPr wrap="square" rtlCol="0">
            <a:spAutoFit/>
          </a:bodyPr>
          <a:lstStyle/>
          <a:p>
            <a:r>
              <a:rPr lang="en-US" sz="1200" dirty="0"/>
              <a:t>Exempted Food Service Worker Training Presentation Rev. 0</a:t>
            </a:r>
          </a:p>
        </p:txBody>
      </p:sp>
    </p:spTree>
    <p:extLst>
      <p:ext uri="{BB962C8B-B14F-4D97-AF65-F5344CB8AC3E}">
        <p14:creationId xmlns:p14="http://schemas.microsoft.com/office/powerpoint/2010/main" val="1814094568"/>
      </p:ext>
    </p:extLst>
  </p:cSld>
  <p:clrMapOvr>
    <a:masterClrMapping/>
  </p:clrMapOvr>
  <p:transition>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posed Changes to Food Regulations 2018" id="{FE2DDF36-F646-4C5E-B97F-E306FC4EE668}" vid="{0EFE36CD-D1A0-4151-B5A1-112876A87B7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NMED Template</Template>
  <TotalTime>11635</TotalTime>
  <Words>9213</Words>
  <Application>Microsoft Office PowerPoint</Application>
  <PresentationFormat>On-screen Show (4:3)</PresentationFormat>
  <Paragraphs>880</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Franklin Gothic Heavy</vt:lpstr>
      <vt:lpstr>Tahoma</vt:lpstr>
      <vt:lpstr>Times New Roman</vt:lpstr>
      <vt:lpstr>Wingdings</vt:lpstr>
      <vt:lpstr>Default Design</vt:lpstr>
      <vt:lpstr>Food Handler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Changes</dc:title>
  <dc:creator>Eric Carlson</dc:creator>
  <cp:lastModifiedBy>Johanthan Gerhardt</cp:lastModifiedBy>
  <cp:revision>468</cp:revision>
  <cp:lastPrinted>2019-02-21T20:21:00Z</cp:lastPrinted>
  <dcterms:created xsi:type="dcterms:W3CDTF">2018-07-13T20:53:08Z</dcterms:created>
  <dcterms:modified xsi:type="dcterms:W3CDTF">2019-02-21T21:36:42Z</dcterms:modified>
</cp:coreProperties>
</file>